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8" r:id="rId2"/>
    <p:sldId id="258" r:id="rId3"/>
    <p:sldId id="259" r:id="rId4"/>
    <p:sldId id="257" r:id="rId5"/>
    <p:sldId id="260" r:id="rId6"/>
    <p:sldId id="269" r:id="rId7"/>
    <p:sldId id="261" r:id="rId8"/>
    <p:sldId id="274" r:id="rId9"/>
    <p:sldId id="262" r:id="rId10"/>
    <p:sldId id="271" r:id="rId11"/>
    <p:sldId id="263" r:id="rId12"/>
    <p:sldId id="272" r:id="rId13"/>
    <p:sldId id="264" r:id="rId14"/>
    <p:sldId id="265" r:id="rId15"/>
    <p:sldId id="273" r:id="rId16"/>
    <p:sldId id="270" r:id="rId17"/>
    <p:sldId id="266" r:id="rId18"/>
    <p:sldId id="267"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Inknut Antiqua Medium" pitchFamily="2" charset="77"/>
      <p:regular r:id="rId25"/>
    </p:embeddedFont>
    <p:embeddedFont>
      <p:font typeface="Inknut Antiqua Medium Bold" pitchFamily="2" charset="77"/>
      <p:regular r:id="rId26"/>
      <p:bold r:id="rId27"/>
    </p:embeddedFont>
    <p:embeddedFont>
      <p:font typeface="Muli Bold" pitchFamily="2" charset="77"/>
      <p:regular r:id="rId28"/>
      <p:bold r:id="rId29"/>
    </p:embeddedFont>
    <p:embeddedFont>
      <p:font typeface="Muli Regular" pitchFamily="2" charset="77"/>
      <p:regular r:id="rId30"/>
    </p:embeddedFont>
    <p:embeddedFont>
      <p:font typeface="Space Mono" panose="02000509040000020004" pitchFamily="49" charset="77"/>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9CD"/>
    <a:srgbClr val="F2D1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4" autoAdjust="0"/>
    <p:restoredTop sz="95827" autoAdjust="0"/>
  </p:normalViewPr>
  <p:slideViewPr>
    <p:cSldViewPr>
      <p:cViewPr varScale="1">
        <p:scale>
          <a:sx n="58" d="100"/>
          <a:sy n="58" d="100"/>
        </p:scale>
        <p:origin x="224"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0EDEF7-D0F8-2242-83B6-406A76C36585}"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B4F9C-28E9-1D44-B92D-BFF8C45F56E0}" type="slidenum">
              <a:rPr lang="en-US" smtClean="0"/>
              <a:t>‹#›</a:t>
            </a:fld>
            <a:endParaRPr lang="en-US"/>
          </a:p>
        </p:txBody>
      </p:sp>
    </p:spTree>
    <p:extLst>
      <p:ext uri="{BB962C8B-B14F-4D97-AF65-F5344CB8AC3E}">
        <p14:creationId xmlns:p14="http://schemas.microsoft.com/office/powerpoint/2010/main" val="4263874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 - Welcome</a:t>
            </a:r>
          </a:p>
        </p:txBody>
      </p:sp>
      <p:sp>
        <p:nvSpPr>
          <p:cNvPr id="4" name="Slide Number Placeholder 3"/>
          <p:cNvSpPr>
            <a:spLocks noGrp="1"/>
          </p:cNvSpPr>
          <p:nvPr>
            <p:ph type="sldNum" sz="quarter" idx="5"/>
          </p:nvPr>
        </p:nvSpPr>
        <p:spPr/>
        <p:txBody>
          <a:bodyPr/>
          <a:lstStyle/>
          <a:p>
            <a:fld id="{CD8B4F9C-28E9-1D44-B92D-BFF8C45F56E0}" type="slidenum">
              <a:rPr lang="en-US" smtClean="0"/>
              <a:t>1</a:t>
            </a:fld>
            <a:endParaRPr lang="en-US"/>
          </a:p>
        </p:txBody>
      </p:sp>
    </p:spTree>
    <p:extLst>
      <p:ext uri="{BB962C8B-B14F-4D97-AF65-F5344CB8AC3E}">
        <p14:creationId xmlns:p14="http://schemas.microsoft.com/office/powerpoint/2010/main" val="148110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a:t>
            </a:r>
          </a:p>
          <a:p>
            <a:endParaRPr lang="en-US" dirty="0"/>
          </a:p>
          <a:p>
            <a:r>
              <a:rPr lang="en-US" dirty="0"/>
              <a:t>Because most properties rentals are for the full house/apt, you can feel free to get comfortable while in Seattle.</a:t>
            </a:r>
          </a:p>
        </p:txBody>
      </p:sp>
      <p:sp>
        <p:nvSpPr>
          <p:cNvPr id="4" name="Slide Number Placeholder 3"/>
          <p:cNvSpPr>
            <a:spLocks noGrp="1"/>
          </p:cNvSpPr>
          <p:nvPr>
            <p:ph type="sldNum" sz="quarter" idx="5"/>
          </p:nvPr>
        </p:nvSpPr>
        <p:spPr/>
        <p:txBody>
          <a:bodyPr/>
          <a:lstStyle/>
          <a:p>
            <a:fld id="{CD8B4F9C-28E9-1D44-B92D-BFF8C45F56E0}" type="slidenum">
              <a:rPr lang="en-US" smtClean="0"/>
              <a:t>11</a:t>
            </a:fld>
            <a:endParaRPr lang="en-US"/>
          </a:p>
        </p:txBody>
      </p:sp>
    </p:spTree>
    <p:extLst>
      <p:ext uri="{BB962C8B-B14F-4D97-AF65-F5344CB8AC3E}">
        <p14:creationId xmlns:p14="http://schemas.microsoft.com/office/powerpoint/2010/main" val="309476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a:t>
            </a:r>
          </a:p>
          <a:p>
            <a:endParaRPr lang="en-US" dirty="0"/>
          </a:p>
          <a:p>
            <a:r>
              <a:rPr lang="en-US" dirty="0"/>
              <a:t>In fact, many people do just that, and end up really enjoying their stay. More than 78% of properties have an 80+ rating and the bulk majority (68%) are above 90.</a:t>
            </a:r>
          </a:p>
          <a:p>
            <a:endParaRPr lang="en-US" dirty="0"/>
          </a:p>
          <a:p>
            <a:r>
              <a:rPr lang="en-US" dirty="0"/>
              <a:t>[Transition to </a:t>
            </a:r>
            <a:r>
              <a:rPr lang="en-US" dirty="0" err="1"/>
              <a:t>Yuly</a:t>
            </a:r>
            <a:r>
              <a:rPr lang="en-US" dirty="0"/>
              <a:t> to discuss Types of Hosts and Conclusions]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8B4F9C-28E9-1D44-B92D-BFF8C45F5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7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Yuly</a:t>
            </a:r>
            <a:endParaRPr lang="en-US" dirty="0"/>
          </a:p>
          <a:p>
            <a:endParaRPr lang="en-US" dirty="0"/>
          </a:p>
          <a:p>
            <a:r>
              <a:rPr lang="en-US" dirty="0"/>
              <a:t>The majority of hosts only offer one property for rent but there is a small percentage of the population that is using Airbnb as a way to make some real money through multiple property listings. The “host with the most” had 46 properties!</a:t>
            </a:r>
          </a:p>
          <a:p>
            <a:endParaRPr lang="en-US" dirty="0"/>
          </a:p>
        </p:txBody>
      </p:sp>
      <p:sp>
        <p:nvSpPr>
          <p:cNvPr id="4" name="Slide Number Placeholder 3"/>
          <p:cNvSpPr>
            <a:spLocks noGrp="1"/>
          </p:cNvSpPr>
          <p:nvPr>
            <p:ph type="sldNum" sz="quarter" idx="5"/>
          </p:nvPr>
        </p:nvSpPr>
        <p:spPr/>
        <p:txBody>
          <a:bodyPr/>
          <a:lstStyle/>
          <a:p>
            <a:fld id="{CD8B4F9C-28E9-1D44-B92D-BFF8C45F56E0}" type="slidenum">
              <a:rPr lang="en-US" smtClean="0"/>
              <a:t>13</a:t>
            </a:fld>
            <a:endParaRPr lang="en-US"/>
          </a:p>
        </p:txBody>
      </p:sp>
    </p:spTree>
    <p:extLst>
      <p:ext uri="{BB962C8B-B14F-4D97-AF65-F5344CB8AC3E}">
        <p14:creationId xmlns:p14="http://schemas.microsoft.com/office/powerpoint/2010/main" val="408978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Yuly</a:t>
            </a:r>
            <a:endParaRPr lang="en-US" dirty="0"/>
          </a:p>
          <a:p>
            <a:endParaRPr lang="en-US" dirty="0"/>
          </a:p>
          <a:p>
            <a:r>
              <a:rPr lang="en-US" dirty="0"/>
              <a:t>The 16 hosts who are using Airbnb as a business (offering 10+ properties) mainly offer properties in the downtown area or right by the university, so you’re more likely to have that “local” experience by heading to one of the more suburban neighborhoods.</a:t>
            </a:r>
          </a:p>
        </p:txBody>
      </p:sp>
      <p:sp>
        <p:nvSpPr>
          <p:cNvPr id="4" name="Slide Number Placeholder 3"/>
          <p:cNvSpPr>
            <a:spLocks noGrp="1"/>
          </p:cNvSpPr>
          <p:nvPr>
            <p:ph type="sldNum" sz="quarter" idx="5"/>
          </p:nvPr>
        </p:nvSpPr>
        <p:spPr/>
        <p:txBody>
          <a:bodyPr/>
          <a:lstStyle/>
          <a:p>
            <a:fld id="{CD8B4F9C-28E9-1D44-B92D-BFF8C45F56E0}" type="slidenum">
              <a:rPr lang="en-US" smtClean="0"/>
              <a:t>14</a:t>
            </a:fld>
            <a:endParaRPr lang="en-US"/>
          </a:p>
        </p:txBody>
      </p:sp>
    </p:spTree>
    <p:extLst>
      <p:ext uri="{BB962C8B-B14F-4D97-AF65-F5344CB8AC3E}">
        <p14:creationId xmlns:p14="http://schemas.microsoft.com/office/powerpoint/2010/main" val="79830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Yuly</a:t>
            </a:r>
            <a:endParaRPr lang="en-US" dirty="0"/>
          </a:p>
          <a:p>
            <a:endParaRPr lang="en-US" dirty="0"/>
          </a:p>
          <a:p>
            <a:r>
              <a:rPr lang="en-US" dirty="0"/>
              <a:t>So rent that minivan and channel your inner soccer mom!</a:t>
            </a:r>
          </a:p>
        </p:txBody>
      </p:sp>
      <p:sp>
        <p:nvSpPr>
          <p:cNvPr id="4" name="Slide Number Placeholder 3"/>
          <p:cNvSpPr>
            <a:spLocks noGrp="1"/>
          </p:cNvSpPr>
          <p:nvPr>
            <p:ph type="sldNum" sz="quarter" idx="5"/>
          </p:nvPr>
        </p:nvSpPr>
        <p:spPr/>
        <p:txBody>
          <a:bodyPr/>
          <a:lstStyle/>
          <a:p>
            <a:fld id="{CD8B4F9C-28E9-1D44-B92D-BFF8C45F56E0}" type="slidenum">
              <a:rPr lang="en-US" smtClean="0"/>
              <a:t>15</a:t>
            </a:fld>
            <a:endParaRPr lang="en-US"/>
          </a:p>
        </p:txBody>
      </p:sp>
    </p:spTree>
    <p:extLst>
      <p:ext uri="{BB962C8B-B14F-4D97-AF65-F5344CB8AC3E}">
        <p14:creationId xmlns:p14="http://schemas.microsoft.com/office/powerpoint/2010/main" val="3175430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Ultimately we believe this data model could be easily applied to the full global dataset for a complete guide to staying in </a:t>
            </a:r>
            <a:r>
              <a:rPr lang="en-US" sz="1200" kern="1200" dirty="0" err="1">
                <a:solidFill>
                  <a:schemeClr val="tx1"/>
                </a:solidFill>
                <a:effectLst/>
                <a:latin typeface="+mn-lt"/>
                <a:ea typeface="+mn-ea"/>
                <a:cs typeface="+mn-cs"/>
              </a:rPr>
              <a:t>Airbnbs</a:t>
            </a:r>
            <a:r>
              <a:rPr lang="en-US" sz="1200" kern="1200" dirty="0">
                <a:solidFill>
                  <a:schemeClr val="tx1"/>
                </a:solidFill>
                <a:effectLst/>
                <a:latin typeface="+mn-lt"/>
                <a:ea typeface="+mn-ea"/>
                <a:cs typeface="+mn-cs"/>
              </a:rPr>
              <a:t> around the world.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more time, we would have: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Processed 1-2 of the other cities’ data to demonstrate differences in Airbnb offerings in those cities and to begin the process of creating the Airbnb World Guide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Looked at various activities, amenities, etc. in some of the neighborhoods with the most properties to evaluate additional features and things to do when in Seattle and staying in an Airbnb</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Recommend building in some general tourist information that could be useful to travelers (I.e. typical weather data by month, concert/sports events data, etc.) </a:t>
            </a:r>
          </a:p>
          <a:p>
            <a:endParaRPr lang="en-US" dirty="0"/>
          </a:p>
        </p:txBody>
      </p:sp>
      <p:sp>
        <p:nvSpPr>
          <p:cNvPr id="4" name="Slide Number Placeholder 3"/>
          <p:cNvSpPr>
            <a:spLocks noGrp="1"/>
          </p:cNvSpPr>
          <p:nvPr>
            <p:ph type="sldNum" sz="quarter" idx="5"/>
          </p:nvPr>
        </p:nvSpPr>
        <p:spPr/>
        <p:txBody>
          <a:bodyPr/>
          <a:lstStyle/>
          <a:p>
            <a:fld id="{CD8B4F9C-28E9-1D44-B92D-BFF8C45F56E0}" type="slidenum">
              <a:rPr lang="en-US" smtClean="0"/>
              <a:t>16</a:t>
            </a:fld>
            <a:endParaRPr lang="en-US"/>
          </a:p>
        </p:txBody>
      </p:sp>
    </p:spTree>
    <p:extLst>
      <p:ext uri="{BB962C8B-B14F-4D97-AF65-F5344CB8AC3E}">
        <p14:creationId xmlns:p14="http://schemas.microsoft.com/office/powerpoint/2010/main" val="11510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 – Our team</a:t>
            </a:r>
          </a:p>
        </p:txBody>
      </p:sp>
      <p:sp>
        <p:nvSpPr>
          <p:cNvPr id="4" name="Slide Number Placeholder 3"/>
          <p:cNvSpPr>
            <a:spLocks noGrp="1"/>
          </p:cNvSpPr>
          <p:nvPr>
            <p:ph type="sldNum" sz="quarter" idx="5"/>
          </p:nvPr>
        </p:nvSpPr>
        <p:spPr/>
        <p:txBody>
          <a:bodyPr/>
          <a:lstStyle/>
          <a:p>
            <a:fld id="{CD8B4F9C-28E9-1D44-B92D-BFF8C45F56E0}" type="slidenum">
              <a:rPr lang="en-US" smtClean="0"/>
              <a:t>2</a:t>
            </a:fld>
            <a:endParaRPr lang="en-US"/>
          </a:p>
        </p:txBody>
      </p:sp>
    </p:spTree>
    <p:extLst>
      <p:ext uri="{BB962C8B-B14F-4D97-AF65-F5344CB8AC3E}">
        <p14:creationId xmlns:p14="http://schemas.microsoft.com/office/powerpoint/2010/main" val="2562242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 – Dataset we found and setting up the model</a:t>
            </a:r>
          </a:p>
          <a:p>
            <a:r>
              <a:rPr lang="en-US" dirty="0"/>
              <a:t>Hand over to Amanda to speak to why we chose Seattle and give overview of our analysis (next slide)</a:t>
            </a:r>
          </a:p>
        </p:txBody>
      </p:sp>
      <p:sp>
        <p:nvSpPr>
          <p:cNvPr id="4" name="Slide Number Placeholder 3"/>
          <p:cNvSpPr>
            <a:spLocks noGrp="1"/>
          </p:cNvSpPr>
          <p:nvPr>
            <p:ph type="sldNum" sz="quarter" idx="5"/>
          </p:nvPr>
        </p:nvSpPr>
        <p:spPr/>
        <p:txBody>
          <a:bodyPr/>
          <a:lstStyle/>
          <a:p>
            <a:fld id="{CD8B4F9C-28E9-1D44-B92D-BFF8C45F56E0}" type="slidenum">
              <a:rPr lang="en-US" smtClean="0"/>
              <a:t>3</a:t>
            </a:fld>
            <a:endParaRPr lang="en-US"/>
          </a:p>
        </p:txBody>
      </p:sp>
    </p:spTree>
    <p:extLst>
      <p:ext uri="{BB962C8B-B14F-4D97-AF65-F5344CB8AC3E}">
        <p14:creationId xmlns:p14="http://schemas.microsoft.com/office/powerpoint/2010/main" val="278812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p>
        </p:txBody>
      </p:sp>
      <p:sp>
        <p:nvSpPr>
          <p:cNvPr id="4" name="Slide Number Placeholder 3"/>
          <p:cNvSpPr>
            <a:spLocks noGrp="1"/>
          </p:cNvSpPr>
          <p:nvPr>
            <p:ph type="sldNum" sz="quarter" idx="5"/>
          </p:nvPr>
        </p:nvSpPr>
        <p:spPr/>
        <p:txBody>
          <a:bodyPr/>
          <a:lstStyle/>
          <a:p>
            <a:fld id="{CD8B4F9C-28E9-1D44-B92D-BFF8C45F56E0}" type="slidenum">
              <a:rPr lang="en-US" smtClean="0"/>
              <a:t>4</a:t>
            </a:fld>
            <a:endParaRPr lang="en-US"/>
          </a:p>
        </p:txBody>
      </p:sp>
    </p:spTree>
    <p:extLst>
      <p:ext uri="{BB962C8B-B14F-4D97-AF65-F5344CB8AC3E}">
        <p14:creationId xmlns:p14="http://schemas.microsoft.com/office/powerpoint/2010/main" val="281993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p>
          <a:p>
            <a:endParaRPr lang="en-US" dirty="0"/>
          </a:p>
          <a:p>
            <a:r>
              <a:rPr lang="en-US" dirty="0"/>
              <a:t>Seattle has plenty of properties available for rent year round!</a:t>
            </a:r>
          </a:p>
        </p:txBody>
      </p:sp>
      <p:sp>
        <p:nvSpPr>
          <p:cNvPr id="4" name="Slide Number Placeholder 3"/>
          <p:cNvSpPr>
            <a:spLocks noGrp="1"/>
          </p:cNvSpPr>
          <p:nvPr>
            <p:ph type="sldNum" sz="quarter" idx="5"/>
          </p:nvPr>
        </p:nvSpPr>
        <p:spPr/>
        <p:txBody>
          <a:bodyPr/>
          <a:lstStyle/>
          <a:p>
            <a:fld id="{CD8B4F9C-28E9-1D44-B92D-BFF8C45F56E0}" type="slidenum">
              <a:rPr lang="en-US" smtClean="0"/>
              <a:t>5</a:t>
            </a:fld>
            <a:endParaRPr lang="en-US"/>
          </a:p>
        </p:txBody>
      </p:sp>
    </p:spTree>
    <p:extLst>
      <p:ext uri="{BB962C8B-B14F-4D97-AF65-F5344CB8AC3E}">
        <p14:creationId xmlns:p14="http://schemas.microsoft.com/office/powerpoint/2010/main" val="230465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p>
          <a:p>
            <a:endParaRPr lang="en-US" dirty="0"/>
          </a:p>
          <a:p>
            <a:r>
              <a:rPr lang="en-US" dirty="0"/>
              <a:t>When we zoom in on the Queen Anne neighborhood, we can further see how saturated the market is with listings.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8B4F9C-28E9-1D44-B92D-BFF8C45F5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Amanda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Accommodation is usually one of the top three highest expenses to budget for when travelling, but nightly prices are very reasonable in Seattle allowing for more budget to go to food and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246 (6.4%) of properties cost more than the max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[Transition to Caiti for Types of Properties/Rooms]</a:t>
            </a:r>
          </a:p>
          <a:p>
            <a:endParaRPr lang="en-US" dirty="0"/>
          </a:p>
        </p:txBody>
      </p:sp>
      <p:sp>
        <p:nvSpPr>
          <p:cNvPr id="4" name="Slide Number Placeholder 3"/>
          <p:cNvSpPr>
            <a:spLocks noGrp="1"/>
          </p:cNvSpPr>
          <p:nvPr>
            <p:ph type="sldNum" sz="quarter" idx="5"/>
          </p:nvPr>
        </p:nvSpPr>
        <p:spPr/>
        <p:txBody>
          <a:bodyPr/>
          <a:lstStyle/>
          <a:p>
            <a:fld id="{CD8B4F9C-28E9-1D44-B92D-BFF8C45F56E0}" type="slidenum">
              <a:rPr lang="en-US" smtClean="0"/>
              <a:t>7</a:t>
            </a:fld>
            <a:endParaRPr lang="en-US"/>
          </a:p>
        </p:txBody>
      </p:sp>
    </p:spTree>
    <p:extLst>
      <p:ext uri="{BB962C8B-B14F-4D97-AF65-F5344CB8AC3E}">
        <p14:creationId xmlns:p14="http://schemas.microsoft.com/office/powerpoint/2010/main" val="3175419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a:t>
            </a:r>
          </a:p>
          <a:p>
            <a:endParaRPr lang="en-US" dirty="0"/>
          </a:p>
          <a:p>
            <a:r>
              <a:rPr lang="en-US" dirty="0"/>
              <a:t>Clear leader in what kind of property you can expect to rent when visiting Seattle…</a:t>
            </a:r>
          </a:p>
        </p:txBody>
      </p:sp>
      <p:sp>
        <p:nvSpPr>
          <p:cNvPr id="4" name="Slide Number Placeholder 3"/>
          <p:cNvSpPr>
            <a:spLocks noGrp="1"/>
          </p:cNvSpPr>
          <p:nvPr>
            <p:ph type="sldNum" sz="quarter" idx="5"/>
          </p:nvPr>
        </p:nvSpPr>
        <p:spPr/>
        <p:txBody>
          <a:bodyPr/>
          <a:lstStyle/>
          <a:p>
            <a:fld id="{CD8B4F9C-28E9-1D44-B92D-BFF8C45F56E0}" type="slidenum">
              <a:rPr lang="en-US" smtClean="0"/>
              <a:t>9</a:t>
            </a:fld>
            <a:endParaRPr lang="en-US"/>
          </a:p>
        </p:txBody>
      </p:sp>
    </p:spTree>
    <p:extLst>
      <p:ext uri="{BB962C8B-B14F-4D97-AF65-F5344CB8AC3E}">
        <p14:creationId xmlns:p14="http://schemas.microsoft.com/office/powerpoint/2010/main" val="132337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Caiti</a:t>
            </a:r>
          </a:p>
          <a:p>
            <a:endParaRPr lang="en-US" dirty="0"/>
          </a:p>
          <a:p>
            <a:r>
              <a:rPr lang="en-US" dirty="0"/>
              <a:t>…but for the more adventurous type, not to worry, there are 5 tents, 3 treehouses, and 1 yurt also available to rent!</a:t>
            </a:r>
          </a:p>
        </p:txBody>
      </p:sp>
      <p:sp>
        <p:nvSpPr>
          <p:cNvPr id="4" name="Slide Number Placeholder 3"/>
          <p:cNvSpPr>
            <a:spLocks noGrp="1"/>
          </p:cNvSpPr>
          <p:nvPr>
            <p:ph type="sldNum" sz="quarter" idx="5"/>
          </p:nvPr>
        </p:nvSpPr>
        <p:spPr/>
        <p:txBody>
          <a:bodyPr/>
          <a:lstStyle/>
          <a:p>
            <a:fld id="{CD8B4F9C-28E9-1D44-B92D-BFF8C45F56E0}" type="slidenum">
              <a:rPr lang="en-US" smtClean="0"/>
              <a:t>10</a:t>
            </a:fld>
            <a:endParaRPr lang="en-US"/>
          </a:p>
        </p:txBody>
      </p:sp>
    </p:spTree>
    <p:extLst>
      <p:ext uri="{BB962C8B-B14F-4D97-AF65-F5344CB8AC3E}">
        <p14:creationId xmlns:p14="http://schemas.microsoft.com/office/powerpoint/2010/main" val="3979454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tiff"/><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49.png"/><Relationship Id="rId3" Type="http://schemas.openxmlformats.org/officeDocument/2006/relationships/image" Target="../media/image30.png"/><Relationship Id="rId21" Type="http://schemas.openxmlformats.org/officeDocument/2006/relationships/image" Target="../media/image44.png"/><Relationship Id="rId7" Type="http://schemas.openxmlformats.org/officeDocument/2006/relationships/image" Target="../media/image34.png"/><Relationship Id="rId12" Type="http://schemas.openxmlformats.org/officeDocument/2006/relationships/image" Target="../media/image12.png"/><Relationship Id="rId17" Type="http://schemas.openxmlformats.org/officeDocument/2006/relationships/image" Target="../media/image41.png"/><Relationship Id="rId25" Type="http://schemas.openxmlformats.org/officeDocument/2006/relationships/image" Target="../media/image48.png"/><Relationship Id="rId2" Type="http://schemas.openxmlformats.org/officeDocument/2006/relationships/image" Target="../media/image8.png"/><Relationship Id="rId16" Type="http://schemas.openxmlformats.org/officeDocument/2006/relationships/image" Target="../media/image40.png"/><Relationship Id="rId20" Type="http://schemas.openxmlformats.org/officeDocument/2006/relationships/image" Target="../media/image13.png"/><Relationship Id="rId29"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6.png"/><Relationship Id="rId24" Type="http://schemas.openxmlformats.org/officeDocument/2006/relationships/image" Target="../media/image47.pn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4.png"/><Relationship Id="rId19"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9405785" y="3508418"/>
            <a:ext cx="6450066" cy="4618896"/>
            <a:chOff x="0" y="0"/>
            <a:chExt cx="1835257" cy="1314229"/>
          </a:xfrm>
        </p:grpSpPr>
        <p:sp>
          <p:nvSpPr>
            <p:cNvPr id="3" name="Freeform 3"/>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4" name="Picture 4"/>
          <p:cNvPicPr>
            <a:picLocks noChangeAspect="1"/>
          </p:cNvPicPr>
          <p:nvPr/>
        </p:nvPicPr>
        <p:blipFill>
          <a:blip r:embed="rId3"/>
          <a:srcRect/>
          <a:stretch>
            <a:fillRect/>
          </a:stretch>
        </p:blipFill>
        <p:spPr>
          <a:xfrm>
            <a:off x="13698918" y="609475"/>
            <a:ext cx="2151110" cy="2000532"/>
          </a:xfrm>
          <a:prstGeom prst="rect">
            <a:avLst/>
          </a:prstGeom>
        </p:spPr>
      </p:pic>
      <p:pic>
        <p:nvPicPr>
          <p:cNvPr id="5" name="Picture 5"/>
          <p:cNvPicPr>
            <a:picLocks noChangeAspect="1"/>
          </p:cNvPicPr>
          <p:nvPr/>
        </p:nvPicPr>
        <p:blipFill>
          <a:blip r:embed="rId3"/>
          <a:srcRect/>
          <a:stretch>
            <a:fillRect/>
          </a:stretch>
        </p:blipFill>
        <p:spPr>
          <a:xfrm>
            <a:off x="13698918" y="-1276361"/>
            <a:ext cx="2151110" cy="2000532"/>
          </a:xfrm>
          <a:prstGeom prst="rect">
            <a:avLst/>
          </a:prstGeom>
        </p:spPr>
      </p:pic>
      <p:pic>
        <p:nvPicPr>
          <p:cNvPr id="6" name="Picture 6"/>
          <p:cNvPicPr>
            <a:picLocks noChangeAspect="1"/>
          </p:cNvPicPr>
          <p:nvPr/>
        </p:nvPicPr>
        <p:blipFill>
          <a:blip r:embed="rId3"/>
          <a:srcRect/>
          <a:stretch>
            <a:fillRect/>
          </a:stretch>
        </p:blipFill>
        <p:spPr>
          <a:xfrm>
            <a:off x="8381139" y="8986654"/>
            <a:ext cx="2151110" cy="2000532"/>
          </a:xfrm>
          <a:prstGeom prst="rect">
            <a:avLst/>
          </a:prstGeom>
        </p:spPr>
      </p:pic>
      <p:pic>
        <p:nvPicPr>
          <p:cNvPr id="7" name="Picture 7"/>
          <p:cNvPicPr>
            <a:picLocks noChangeAspect="1"/>
          </p:cNvPicPr>
          <p:nvPr/>
        </p:nvPicPr>
        <p:blipFill>
          <a:blip r:embed="rId4"/>
          <a:srcRect/>
          <a:stretch>
            <a:fillRect/>
          </a:stretch>
        </p:blipFill>
        <p:spPr>
          <a:xfrm rot="218997">
            <a:off x="13325123" y="1331362"/>
            <a:ext cx="2629673" cy="1078166"/>
          </a:xfrm>
          <a:prstGeom prst="rect">
            <a:avLst/>
          </a:prstGeom>
        </p:spPr>
      </p:pic>
      <p:grpSp>
        <p:nvGrpSpPr>
          <p:cNvPr id="8" name="Group 8"/>
          <p:cNvGrpSpPr/>
          <p:nvPr/>
        </p:nvGrpSpPr>
        <p:grpSpPr>
          <a:xfrm>
            <a:off x="9405785" y="2113389"/>
            <a:ext cx="6444243" cy="3418474"/>
            <a:chOff x="0" y="0"/>
            <a:chExt cx="1833600" cy="972669"/>
          </a:xfrm>
        </p:grpSpPr>
        <p:sp>
          <p:nvSpPr>
            <p:cNvPr id="9" name="Freeform 9"/>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id="10" name="Picture 10"/>
          <p:cNvPicPr>
            <a:picLocks noChangeAspect="1"/>
          </p:cNvPicPr>
          <p:nvPr/>
        </p:nvPicPr>
        <p:blipFill>
          <a:blip r:embed="rId4"/>
          <a:srcRect/>
          <a:stretch>
            <a:fillRect/>
          </a:stretch>
        </p:blipFill>
        <p:spPr>
          <a:xfrm>
            <a:off x="7964580" y="4272520"/>
            <a:ext cx="2692088" cy="1103756"/>
          </a:xfrm>
          <a:prstGeom prst="rect">
            <a:avLst/>
          </a:prstGeom>
        </p:spPr>
      </p:pic>
      <p:pic>
        <p:nvPicPr>
          <p:cNvPr id="11" name="Picture 11"/>
          <p:cNvPicPr>
            <a:picLocks noChangeAspect="1"/>
          </p:cNvPicPr>
          <p:nvPr/>
        </p:nvPicPr>
        <p:blipFill>
          <a:blip r:embed="rId3"/>
          <a:srcRect/>
          <a:stretch>
            <a:fillRect/>
          </a:stretch>
        </p:blipFill>
        <p:spPr>
          <a:xfrm>
            <a:off x="8381139" y="6701427"/>
            <a:ext cx="2151110" cy="2000532"/>
          </a:xfrm>
          <a:prstGeom prst="rect">
            <a:avLst/>
          </a:prstGeom>
        </p:spPr>
      </p:pic>
      <p:grpSp>
        <p:nvGrpSpPr>
          <p:cNvPr id="12" name="Group 12"/>
          <p:cNvGrpSpPr/>
          <p:nvPr/>
        </p:nvGrpSpPr>
        <p:grpSpPr>
          <a:xfrm>
            <a:off x="790575" y="1290938"/>
            <a:ext cx="7352439" cy="7892019"/>
            <a:chOff x="0" y="0"/>
            <a:chExt cx="9803251" cy="10522692"/>
          </a:xfrm>
        </p:grpSpPr>
        <p:sp>
          <p:nvSpPr>
            <p:cNvPr id="13" name="TextBox 13"/>
            <p:cNvSpPr txBox="1"/>
            <p:nvPr/>
          </p:nvSpPr>
          <p:spPr>
            <a:xfrm>
              <a:off x="0" y="161925"/>
              <a:ext cx="9803251" cy="6885334"/>
            </a:xfrm>
            <a:prstGeom prst="rect">
              <a:avLst/>
            </a:prstGeom>
          </p:spPr>
          <p:txBody>
            <a:bodyPr lIns="0" tIns="0" rIns="0" bIns="0" rtlCol="0" anchor="t">
              <a:spAutoFit/>
            </a:bodyPr>
            <a:lstStyle/>
            <a:p>
              <a:pPr marL="0" marR="0" lvl="0" indent="0" algn="l" defTabSz="914400" rtl="0" eaLnBrk="1" fontAlgn="auto" latinLnBrk="0" hangingPunct="1">
                <a:lnSpc>
                  <a:spcPts val="19250"/>
                </a:lnSpc>
                <a:spcBef>
                  <a:spcPts val="0"/>
                </a:spcBef>
                <a:spcAft>
                  <a:spcPts val="0"/>
                </a:spcAft>
                <a:buClrTx/>
                <a:buSzTx/>
                <a:buFontTx/>
                <a:buNone/>
                <a:tabLst/>
                <a:defRPr/>
              </a:pPr>
              <a:r>
                <a:rPr kumimoji="0" lang="en-US" sz="17500" b="0" i="0" u="none" strike="noStrike" kern="1200" cap="none" spc="-175" normalizeH="0" baseline="0" noProof="0">
                  <a:ln>
                    <a:noFill/>
                  </a:ln>
                  <a:solidFill>
                    <a:srgbClr val="FFFFFF"/>
                  </a:solidFill>
                  <a:effectLst/>
                  <a:uLnTx/>
                  <a:uFillTx/>
                  <a:latin typeface="Muli Bold"/>
                  <a:ea typeface="+mn-ea"/>
                  <a:cs typeface="+mn-cs"/>
                </a:rPr>
                <a:t>Airbnb</a:t>
              </a:r>
            </a:p>
            <a:p>
              <a:pPr marL="0" marR="0" lvl="0" indent="0" algn="l" defTabSz="914400" rtl="0" eaLnBrk="1" fontAlgn="auto" latinLnBrk="0" hangingPunct="1">
                <a:lnSpc>
                  <a:spcPts val="10560"/>
                </a:lnSpc>
                <a:spcBef>
                  <a:spcPts val="0"/>
                </a:spcBef>
                <a:spcAft>
                  <a:spcPts val="0"/>
                </a:spcAft>
                <a:buClrTx/>
                <a:buSzTx/>
                <a:buFontTx/>
                <a:buNone/>
                <a:tabLst/>
                <a:defRPr/>
              </a:pPr>
              <a:r>
                <a:rPr kumimoji="0" lang="en-US" sz="9600" b="0" i="0" u="none" strike="noStrike" kern="1200" cap="none" spc="-96" normalizeH="0" baseline="0" noProof="0">
                  <a:ln>
                    <a:noFill/>
                  </a:ln>
                  <a:solidFill>
                    <a:srgbClr val="FFFFFF"/>
                  </a:solidFill>
                  <a:effectLst/>
                  <a:uLnTx/>
                  <a:uFillTx/>
                  <a:latin typeface="Muli Bold"/>
                  <a:ea typeface="+mn-ea"/>
                  <a:cs typeface="+mn-cs"/>
                </a:rPr>
                <a:t>Major World Cities Guide</a:t>
              </a:r>
            </a:p>
          </p:txBody>
        </p:sp>
        <p:sp>
          <p:nvSpPr>
            <p:cNvPr id="14" name="TextBox 14"/>
            <p:cNvSpPr txBox="1"/>
            <p:nvPr/>
          </p:nvSpPr>
          <p:spPr>
            <a:xfrm>
              <a:off x="0" y="7588331"/>
              <a:ext cx="9803251" cy="2934361"/>
            </a:xfrm>
            <a:prstGeom prst="rect">
              <a:avLst/>
            </a:prstGeom>
          </p:spPr>
          <p:txBody>
            <a:bodyPr lIns="0" tIns="0" rIns="0" bIns="0" rtlCol="0" anchor="t">
              <a:spAutoFit/>
            </a:bodyPr>
            <a:lstStyle/>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3199" b="0" i="0" u="none" strike="noStrike" kern="1200" cap="none" spc="0" normalizeH="0" baseline="0" noProof="0">
                  <a:ln>
                    <a:noFill/>
                  </a:ln>
                  <a:solidFill>
                    <a:srgbClr val="FFFFFF"/>
                  </a:solidFill>
                  <a:effectLst/>
                  <a:uLnTx/>
                  <a:uFillTx/>
                  <a:latin typeface="Muli Regular"/>
                  <a:ea typeface="+mn-ea"/>
                  <a:cs typeface="+mn-cs"/>
                </a:rPr>
                <a:t>Columbia University</a:t>
              </a:r>
            </a:p>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Muli Regular"/>
                  <a:ea typeface="+mn-ea"/>
                  <a:cs typeface="+mn-cs"/>
                </a:rPr>
                <a:t>Data Bootcamp</a:t>
              </a:r>
            </a:p>
            <a:p>
              <a:pPr marL="0" marR="0" lvl="0" indent="0" algn="l"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Muli Regular"/>
                  <a:ea typeface="+mn-ea"/>
                  <a:cs typeface="+mn-cs"/>
                </a:rPr>
                <a:t>Group Project 1</a:t>
              </a:r>
            </a:p>
            <a:p>
              <a:pPr marL="0" marR="0" lvl="0" indent="0" algn="l" defTabSz="914400" rtl="0" eaLnBrk="1" fontAlgn="auto" latinLnBrk="0" hangingPunct="1">
                <a:lnSpc>
                  <a:spcPts val="4479"/>
                </a:lnSpc>
                <a:spcBef>
                  <a:spcPct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Muli Regular"/>
                  <a:ea typeface="+mn-ea"/>
                  <a:cs typeface="+mn-cs"/>
                </a:rPr>
                <a:t>June 30, 2020</a:t>
              </a:r>
            </a:p>
          </p:txBody>
        </p:sp>
      </p:grpSp>
      <p:pic>
        <p:nvPicPr>
          <p:cNvPr id="15" name="Picture 15"/>
          <p:cNvPicPr>
            <a:picLocks noChangeAspect="1"/>
          </p:cNvPicPr>
          <p:nvPr/>
        </p:nvPicPr>
        <p:blipFill>
          <a:blip r:embed="rId5">
            <a:biLevel thresh="50000"/>
            <a:extLst>
              <a:ext uri="{BEBA8EAE-BF5A-486C-A8C5-ECC9F3942E4B}">
                <a14:imgProps xmlns:a14="http://schemas.microsoft.com/office/drawing/2010/main">
                  <a14:imgLayer r:embed="rId6">
                    <a14:imgEffect>
                      <a14:colorTemperature colorTemp="1500"/>
                    </a14:imgEffect>
                    <a14:imgEffect>
                      <a14:saturation sat="0"/>
                    </a14:imgEffect>
                    <a14:imgEffect>
                      <a14:brightnessContrast bright="100000" contrast="-100000"/>
                    </a14:imgEffect>
                  </a14:imgLayer>
                </a14:imgProps>
              </a:ext>
            </a:extLst>
          </a:blip>
          <a:srcRect/>
          <a:stretch>
            <a:fillRect/>
          </a:stretch>
        </p:blipFill>
        <p:spPr>
          <a:xfrm>
            <a:off x="9572571" y="2246192"/>
            <a:ext cx="6116494" cy="3285671"/>
          </a:xfrm>
          <a:prstGeom prst="rect">
            <a:avLst/>
          </a:prstGeom>
        </p:spPr>
      </p:pic>
      <p:pic>
        <p:nvPicPr>
          <p:cNvPr id="16" name="Picture 9">
            <a:extLst>
              <a:ext uri="{FF2B5EF4-FFF2-40B4-BE49-F238E27FC236}">
                <a16:creationId xmlns:a16="http://schemas.microsoft.com/office/drawing/2014/main" id="{77871ACB-ED29-E044-B896-F2CBF97E2E24}"/>
              </a:ext>
            </a:extLst>
          </p:cNvPr>
          <p:cNvPicPr>
            <a:picLocks noChangeAspect="1"/>
          </p:cNvPicPr>
          <p:nvPr/>
        </p:nvPicPr>
        <p:blipFill>
          <a:blip r:embed="rId7"/>
          <a:srcRect/>
          <a:stretch>
            <a:fillRect/>
          </a:stretch>
        </p:blipFill>
        <p:spPr>
          <a:xfrm>
            <a:off x="12187183" y="5612930"/>
            <a:ext cx="3655656" cy="3089029"/>
          </a:xfrm>
          <a:prstGeom prst="rect">
            <a:avLst/>
          </a:prstGeom>
        </p:spPr>
      </p:pic>
    </p:spTree>
    <p:extLst>
      <p:ext uri="{BB962C8B-B14F-4D97-AF65-F5344CB8AC3E}">
        <p14:creationId xmlns:p14="http://schemas.microsoft.com/office/powerpoint/2010/main" val="324534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785189-5F65-2E47-AB4B-FE78CEE4618A}"/>
              </a:ext>
            </a:extLst>
          </p:cNvPr>
          <p:cNvPicPr>
            <a:picLocks noChangeAspect="1"/>
          </p:cNvPicPr>
          <p:nvPr/>
        </p:nvPicPr>
        <p:blipFill rotWithShape="1">
          <a:blip r:embed="rId3"/>
          <a:srcRect l="7407"/>
          <a:stretch/>
        </p:blipFill>
        <p:spPr>
          <a:xfrm>
            <a:off x="0" y="-20514"/>
            <a:ext cx="9601200" cy="10369296"/>
          </a:xfrm>
          <a:prstGeom prst="rect">
            <a:avLst/>
          </a:prstGeom>
        </p:spPr>
      </p:pic>
      <p:pic>
        <p:nvPicPr>
          <p:cNvPr id="3" name="Picture 2">
            <a:extLst>
              <a:ext uri="{FF2B5EF4-FFF2-40B4-BE49-F238E27FC236}">
                <a16:creationId xmlns:a16="http://schemas.microsoft.com/office/drawing/2014/main" id="{693E5582-4039-774D-B6DE-0BB5B26AF02F}"/>
              </a:ext>
            </a:extLst>
          </p:cNvPr>
          <p:cNvPicPr>
            <a:picLocks noChangeAspect="1"/>
          </p:cNvPicPr>
          <p:nvPr/>
        </p:nvPicPr>
        <p:blipFill rotWithShape="1">
          <a:blip r:embed="rId4"/>
          <a:srcRect l="4454" r="5366"/>
          <a:stretch/>
        </p:blipFill>
        <p:spPr>
          <a:xfrm>
            <a:off x="6248399" y="-20514"/>
            <a:ext cx="6196867" cy="10307514"/>
          </a:xfrm>
          <a:prstGeom prst="rect">
            <a:avLst/>
          </a:prstGeom>
        </p:spPr>
      </p:pic>
      <p:pic>
        <p:nvPicPr>
          <p:cNvPr id="6" name="Picture 5">
            <a:extLst>
              <a:ext uri="{FF2B5EF4-FFF2-40B4-BE49-F238E27FC236}">
                <a16:creationId xmlns:a16="http://schemas.microsoft.com/office/drawing/2014/main" id="{03ABC562-5E7A-4148-A3C4-ED4284CB4DD3}"/>
              </a:ext>
            </a:extLst>
          </p:cNvPr>
          <p:cNvPicPr>
            <a:picLocks noChangeAspect="1"/>
          </p:cNvPicPr>
          <p:nvPr/>
        </p:nvPicPr>
        <p:blipFill rotWithShape="1">
          <a:blip r:embed="rId5"/>
          <a:srcRect l="54800"/>
          <a:stretch/>
        </p:blipFill>
        <p:spPr>
          <a:xfrm>
            <a:off x="12420600" y="10257"/>
            <a:ext cx="6960677" cy="10266485"/>
          </a:xfrm>
          <a:prstGeom prst="rect">
            <a:avLst/>
          </a:prstGeom>
        </p:spPr>
      </p:pic>
    </p:spTree>
    <p:extLst>
      <p:ext uri="{BB962C8B-B14F-4D97-AF65-F5344CB8AC3E}">
        <p14:creationId xmlns:p14="http://schemas.microsoft.com/office/powerpoint/2010/main" val="2690011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7916475" y="829309"/>
            <a:ext cx="9210261" cy="8628382"/>
            <a:chOff x="0" y="0"/>
            <a:chExt cx="3807918" cy="3567345"/>
          </a:xfrm>
        </p:grpSpPr>
        <p:sp>
          <p:nvSpPr>
            <p:cNvPr id="3" name="Freeform 3"/>
            <p:cNvSpPr/>
            <p:nvPr/>
          </p:nvSpPr>
          <p:spPr>
            <a:xfrm>
              <a:off x="0" y="0"/>
              <a:ext cx="3807919" cy="3567345"/>
            </a:xfrm>
            <a:custGeom>
              <a:avLst/>
              <a:gdLst/>
              <a:ahLst/>
              <a:cxnLst/>
              <a:rect l="l" t="t" r="r" b="b"/>
              <a:pathLst>
                <a:path w="3807919" h="3567345">
                  <a:moveTo>
                    <a:pt x="3683458" y="3567345"/>
                  </a:moveTo>
                  <a:lnTo>
                    <a:pt x="124460" y="3567345"/>
                  </a:lnTo>
                  <a:cubicBezTo>
                    <a:pt x="55880" y="3567345"/>
                    <a:pt x="0" y="3511465"/>
                    <a:pt x="0" y="3442884"/>
                  </a:cubicBezTo>
                  <a:lnTo>
                    <a:pt x="0" y="124460"/>
                  </a:lnTo>
                  <a:cubicBezTo>
                    <a:pt x="0" y="55880"/>
                    <a:pt x="55880" y="0"/>
                    <a:pt x="124460" y="0"/>
                  </a:cubicBezTo>
                  <a:lnTo>
                    <a:pt x="3683458" y="0"/>
                  </a:lnTo>
                  <a:cubicBezTo>
                    <a:pt x="3752038" y="0"/>
                    <a:pt x="3807919" y="55880"/>
                    <a:pt x="3807919" y="124460"/>
                  </a:cubicBezTo>
                  <a:lnTo>
                    <a:pt x="3807919" y="3442885"/>
                  </a:lnTo>
                  <a:cubicBezTo>
                    <a:pt x="3807919" y="3511465"/>
                    <a:pt x="3752038" y="3567345"/>
                    <a:pt x="3683458" y="3567345"/>
                  </a:cubicBezTo>
                  <a:close/>
                </a:path>
              </a:pathLst>
            </a:custGeom>
            <a:solidFill>
              <a:srgbClr val="FFFFFF"/>
            </a:solidFill>
          </p:spPr>
        </p:sp>
      </p:grpSp>
      <p:grpSp>
        <p:nvGrpSpPr>
          <p:cNvPr id="4" name="Group 4"/>
          <p:cNvGrpSpPr/>
          <p:nvPr/>
        </p:nvGrpSpPr>
        <p:grpSpPr>
          <a:xfrm>
            <a:off x="8334126" y="829833"/>
            <a:ext cx="8925174" cy="7231928"/>
            <a:chOff x="0" y="0"/>
            <a:chExt cx="3690051" cy="2989991"/>
          </a:xfrm>
        </p:grpSpPr>
        <p:sp>
          <p:nvSpPr>
            <p:cNvPr id="5" name="Freeform 5"/>
            <p:cNvSpPr/>
            <p:nvPr/>
          </p:nvSpPr>
          <p:spPr>
            <a:xfrm>
              <a:off x="0" y="0"/>
              <a:ext cx="3690051" cy="2989991"/>
            </a:xfrm>
            <a:custGeom>
              <a:avLst/>
              <a:gdLst/>
              <a:ahLst/>
              <a:cxnLst/>
              <a:rect l="l" t="t" r="r" b="b"/>
              <a:pathLst>
                <a:path w="3690051" h="2989991">
                  <a:moveTo>
                    <a:pt x="3565591" y="2989991"/>
                  </a:moveTo>
                  <a:lnTo>
                    <a:pt x="124460" y="2989991"/>
                  </a:lnTo>
                  <a:cubicBezTo>
                    <a:pt x="55880" y="2989991"/>
                    <a:pt x="0" y="2934111"/>
                    <a:pt x="0" y="2865531"/>
                  </a:cubicBezTo>
                  <a:lnTo>
                    <a:pt x="0" y="124460"/>
                  </a:lnTo>
                  <a:cubicBezTo>
                    <a:pt x="0" y="55880"/>
                    <a:pt x="55880" y="0"/>
                    <a:pt x="124460" y="0"/>
                  </a:cubicBezTo>
                  <a:lnTo>
                    <a:pt x="3565591" y="0"/>
                  </a:lnTo>
                  <a:cubicBezTo>
                    <a:pt x="3634171" y="0"/>
                    <a:pt x="3690051" y="55880"/>
                    <a:pt x="3690051" y="124460"/>
                  </a:cubicBezTo>
                  <a:lnTo>
                    <a:pt x="3690051" y="2865531"/>
                  </a:lnTo>
                  <a:cubicBezTo>
                    <a:pt x="3690051" y="2934111"/>
                    <a:pt x="3634171" y="2989991"/>
                    <a:pt x="3565591" y="2989991"/>
                  </a:cubicBezTo>
                  <a:close/>
                </a:path>
              </a:pathLst>
            </a:custGeom>
            <a:solidFill>
              <a:srgbClr val="0048CD"/>
            </a:solidFill>
          </p:spPr>
        </p:sp>
      </p:grpSp>
      <p:pic>
        <p:nvPicPr>
          <p:cNvPr id="7" name="Picture 7"/>
          <p:cNvPicPr>
            <a:picLocks noChangeAspect="1"/>
          </p:cNvPicPr>
          <p:nvPr/>
        </p:nvPicPr>
        <p:blipFill>
          <a:blip r:embed="rId4"/>
          <a:srcRect/>
          <a:stretch>
            <a:fillRect/>
          </a:stretch>
        </p:blipFill>
        <p:spPr>
          <a:xfrm>
            <a:off x="15666089" y="4601735"/>
            <a:ext cx="2050862" cy="1907302"/>
          </a:xfrm>
          <a:prstGeom prst="rect">
            <a:avLst/>
          </a:prstGeom>
        </p:spPr>
      </p:pic>
      <p:pic>
        <p:nvPicPr>
          <p:cNvPr id="14" name="Picture 14"/>
          <p:cNvPicPr>
            <a:picLocks noChangeAspect="1"/>
          </p:cNvPicPr>
          <p:nvPr/>
        </p:nvPicPr>
        <p:blipFill>
          <a:blip r:embed="rId4"/>
          <a:srcRect/>
          <a:stretch>
            <a:fillRect/>
          </a:stretch>
        </p:blipFill>
        <p:spPr>
          <a:xfrm>
            <a:off x="15666089" y="647700"/>
            <a:ext cx="2050862" cy="1907302"/>
          </a:xfrm>
          <a:prstGeom prst="rect">
            <a:avLst/>
          </a:prstGeom>
        </p:spPr>
      </p:pic>
      <p:grpSp>
        <p:nvGrpSpPr>
          <p:cNvPr id="17" name="Group 17"/>
          <p:cNvGrpSpPr/>
          <p:nvPr/>
        </p:nvGrpSpPr>
        <p:grpSpPr>
          <a:xfrm>
            <a:off x="1028699" y="3507684"/>
            <a:ext cx="6644665" cy="3841969"/>
            <a:chOff x="-1" y="76200"/>
            <a:chExt cx="8859553" cy="5122626"/>
          </a:xfrm>
        </p:grpSpPr>
        <p:sp>
          <p:nvSpPr>
            <p:cNvPr id="18" name="TextBox 18"/>
            <p:cNvSpPr txBox="1"/>
            <p:nvPr/>
          </p:nvSpPr>
          <p:spPr>
            <a:xfrm>
              <a:off x="-1" y="76200"/>
              <a:ext cx="8859553" cy="2560103"/>
            </a:xfrm>
            <a:prstGeom prst="rect">
              <a:avLst/>
            </a:prstGeom>
          </p:spPr>
          <p:txBody>
            <a:bodyPr wrap="square" lIns="0" tIns="0" rIns="0" bIns="0" rtlCol="0" anchor="t">
              <a:spAutoFit/>
            </a:bodyPr>
            <a:lstStyle/>
            <a:p>
              <a:pPr>
                <a:lnSpc>
                  <a:spcPts val="7920"/>
                </a:lnSpc>
              </a:pPr>
              <a:r>
                <a:rPr lang="en-US" sz="4800" spc="-72" dirty="0">
                  <a:solidFill>
                    <a:srgbClr val="0048CD"/>
                  </a:solidFill>
                  <a:latin typeface="Muli Bold"/>
                </a:rPr>
                <a:t>Go ahead, walk around in your bathrobe!</a:t>
              </a:r>
            </a:p>
          </p:txBody>
        </p:sp>
        <p:sp>
          <p:nvSpPr>
            <p:cNvPr id="19" name="TextBox 19"/>
            <p:cNvSpPr txBox="1"/>
            <p:nvPr/>
          </p:nvSpPr>
          <p:spPr>
            <a:xfrm>
              <a:off x="0" y="3250514"/>
              <a:ext cx="6042441" cy="1948312"/>
            </a:xfrm>
            <a:prstGeom prst="rect">
              <a:avLst/>
            </a:prstGeom>
          </p:spPr>
          <p:txBody>
            <a:bodyPr lIns="0" tIns="0" rIns="0" bIns="0" rtlCol="0" anchor="t">
              <a:spAutoFit/>
            </a:bodyPr>
            <a:lstStyle/>
            <a:p>
              <a:pPr>
                <a:lnSpc>
                  <a:spcPts val="3919"/>
                </a:lnSpc>
                <a:spcBef>
                  <a:spcPct val="0"/>
                </a:spcBef>
              </a:pPr>
              <a:r>
                <a:rPr lang="en-US" sz="2800" dirty="0">
                  <a:solidFill>
                    <a:srgbClr val="000000"/>
                  </a:solidFill>
                  <a:latin typeface="Muli Regular"/>
                </a:rPr>
                <a:t>66.5% of available rentals give you domain over the entire house/apartment</a:t>
              </a:r>
            </a:p>
          </p:txBody>
        </p:sp>
      </p:grpSp>
      <p:grpSp>
        <p:nvGrpSpPr>
          <p:cNvPr id="20" name="Group 20"/>
          <p:cNvGrpSpPr/>
          <p:nvPr/>
        </p:nvGrpSpPr>
        <p:grpSpPr>
          <a:xfrm rot="-10800000">
            <a:off x="15977980" y="8385585"/>
            <a:ext cx="720315" cy="720315"/>
            <a:chOff x="0" y="0"/>
            <a:chExt cx="960421" cy="960421"/>
          </a:xfrm>
        </p:grpSpPr>
        <p:pic>
          <p:nvPicPr>
            <p:cNvPr id="21" name="Picture 21"/>
            <p:cNvPicPr>
              <a:picLocks noChangeAspect="1"/>
            </p:cNvPicPr>
            <p:nvPr/>
          </p:nvPicPr>
          <p:blipFill>
            <a:blip r:embed="rId5"/>
            <a:srcRect/>
            <a:stretch>
              <a:fillRect/>
            </a:stretch>
          </p:blipFill>
          <p:spPr>
            <a:xfrm rot="-10800000">
              <a:off x="0" y="0"/>
              <a:ext cx="960421" cy="960421"/>
            </a:xfrm>
            <a:prstGeom prst="rect">
              <a:avLst/>
            </a:prstGeom>
          </p:spPr>
        </p:pic>
        <p:pic>
          <p:nvPicPr>
            <p:cNvPr id="22" name="Picture 22"/>
            <p:cNvPicPr>
              <a:picLocks noChangeAspect="1"/>
            </p:cNvPicPr>
            <p:nvPr/>
          </p:nvPicPr>
          <p:blipFill>
            <a:blip r:embed="rId6"/>
            <a:srcRect/>
            <a:stretch>
              <a:fillRect/>
            </a:stretch>
          </p:blipFill>
          <p:spPr>
            <a:xfrm>
              <a:off x="234750" y="234750"/>
              <a:ext cx="490920" cy="490920"/>
            </a:xfrm>
            <a:prstGeom prst="rect">
              <a:avLst/>
            </a:prstGeom>
          </p:spPr>
        </p:pic>
      </p:grpSp>
      <p:grpSp>
        <p:nvGrpSpPr>
          <p:cNvPr id="23" name="Group 22">
            <a:extLst>
              <a:ext uri="{FF2B5EF4-FFF2-40B4-BE49-F238E27FC236}">
                <a16:creationId xmlns:a16="http://schemas.microsoft.com/office/drawing/2014/main" id="{657FF7E2-5B23-614B-9D86-A1B85743D44D}"/>
              </a:ext>
            </a:extLst>
          </p:cNvPr>
          <p:cNvGrpSpPr/>
          <p:nvPr/>
        </p:nvGrpSpPr>
        <p:grpSpPr>
          <a:xfrm>
            <a:off x="304800" y="399143"/>
            <a:ext cx="5349813" cy="1818129"/>
            <a:chOff x="304800" y="399143"/>
            <a:chExt cx="5349813" cy="1818129"/>
          </a:xfrm>
        </p:grpSpPr>
        <p:grpSp>
          <p:nvGrpSpPr>
            <p:cNvPr id="24" name="Group 23">
              <a:extLst>
                <a:ext uri="{FF2B5EF4-FFF2-40B4-BE49-F238E27FC236}">
                  <a16:creationId xmlns:a16="http://schemas.microsoft.com/office/drawing/2014/main" id="{7A294CAC-B572-A441-BFA7-5F6571F969EB}"/>
                </a:ext>
              </a:extLst>
            </p:cNvPr>
            <p:cNvGrpSpPr/>
            <p:nvPr/>
          </p:nvGrpSpPr>
          <p:grpSpPr>
            <a:xfrm>
              <a:off x="304800" y="399143"/>
              <a:ext cx="5349813" cy="1818129"/>
              <a:chOff x="304800" y="399143"/>
              <a:chExt cx="5349813" cy="1818129"/>
            </a:xfrm>
          </p:grpSpPr>
          <p:grpSp>
            <p:nvGrpSpPr>
              <p:cNvPr id="26" name="Group 11">
                <a:extLst>
                  <a:ext uri="{FF2B5EF4-FFF2-40B4-BE49-F238E27FC236}">
                    <a16:creationId xmlns:a16="http://schemas.microsoft.com/office/drawing/2014/main" id="{99376BA3-5931-304A-B630-B7ACD92FE698}"/>
                  </a:ext>
                </a:extLst>
              </p:cNvPr>
              <p:cNvGrpSpPr/>
              <p:nvPr/>
            </p:nvGrpSpPr>
            <p:grpSpPr>
              <a:xfrm>
                <a:off x="304800" y="399143"/>
                <a:ext cx="5349813" cy="1818129"/>
                <a:chOff x="0" y="0"/>
                <a:chExt cx="4136979" cy="751693"/>
              </a:xfrm>
            </p:grpSpPr>
            <p:sp>
              <p:nvSpPr>
                <p:cNvPr id="29" name="Freeform 12">
                  <a:extLst>
                    <a:ext uri="{FF2B5EF4-FFF2-40B4-BE49-F238E27FC236}">
                      <a16:creationId xmlns:a16="http://schemas.microsoft.com/office/drawing/2014/main" id="{2A9C7195-6C4E-404D-86D7-8DCD6F92EF8F}"/>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27" name="Picture 59">
                <a:extLst>
                  <a:ext uri="{FF2B5EF4-FFF2-40B4-BE49-F238E27FC236}">
                    <a16:creationId xmlns:a16="http://schemas.microsoft.com/office/drawing/2014/main" id="{A62942DC-4E82-C740-A717-C40172099B0F}"/>
                  </a:ext>
                </a:extLst>
              </p:cNvPr>
              <p:cNvPicPr>
                <a:picLocks noChangeAspect="1"/>
              </p:cNvPicPr>
              <p:nvPr/>
            </p:nvPicPr>
            <p:blipFill>
              <a:blip r:embed="rId5"/>
              <a:srcRect/>
              <a:stretch>
                <a:fillRect/>
              </a:stretch>
            </p:blipFill>
            <p:spPr>
              <a:xfrm>
                <a:off x="506651" y="647699"/>
                <a:ext cx="1245948" cy="1270787"/>
              </a:xfrm>
              <a:prstGeom prst="rect">
                <a:avLst/>
              </a:prstGeom>
            </p:spPr>
          </p:pic>
          <p:sp>
            <p:nvSpPr>
              <p:cNvPr id="28" name="Rectangle 27">
                <a:extLst>
                  <a:ext uri="{FF2B5EF4-FFF2-40B4-BE49-F238E27FC236}">
                    <a16:creationId xmlns:a16="http://schemas.microsoft.com/office/drawing/2014/main" id="{3B7EB72D-C962-EC40-89FD-EFBE32E33A93}"/>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2</a:t>
                </a:r>
                <a:endParaRPr lang="en-US" sz="4800" dirty="0"/>
              </a:p>
            </p:txBody>
          </p:sp>
        </p:grpSp>
        <p:sp>
          <p:nvSpPr>
            <p:cNvPr id="25" name="TextBox 17">
              <a:extLst>
                <a:ext uri="{FF2B5EF4-FFF2-40B4-BE49-F238E27FC236}">
                  <a16:creationId xmlns:a16="http://schemas.microsoft.com/office/drawing/2014/main" id="{32F6D005-9129-F641-B94B-2F37EF970A33}"/>
                </a:ext>
              </a:extLst>
            </p:cNvPr>
            <p:cNvSpPr txBox="1"/>
            <p:nvPr/>
          </p:nvSpPr>
          <p:spPr>
            <a:xfrm>
              <a:off x="2368457" y="606491"/>
              <a:ext cx="3286156" cy="1500411"/>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Types of Properties/</a:t>
              </a:r>
            </a:p>
            <a:p>
              <a:pPr>
                <a:lnSpc>
                  <a:spcPts val="3919"/>
                </a:lnSpc>
                <a:spcBef>
                  <a:spcPct val="0"/>
                </a:spcBef>
              </a:pPr>
              <a:r>
                <a:rPr lang="en-US" sz="3600" dirty="0">
                  <a:latin typeface="Muli Regular"/>
                </a:rPr>
                <a:t>Rooms</a:t>
              </a:r>
            </a:p>
          </p:txBody>
        </p:sp>
      </p:grpSp>
      <p:pic>
        <p:nvPicPr>
          <p:cNvPr id="30" name="Content Placeholder 3">
            <a:extLst>
              <a:ext uri="{FF2B5EF4-FFF2-40B4-BE49-F238E27FC236}">
                <a16:creationId xmlns:a16="http://schemas.microsoft.com/office/drawing/2014/main" id="{8123C774-BC1C-1143-B807-60E08B6AC3BE}"/>
              </a:ext>
            </a:extLst>
          </p:cNvPr>
          <p:cNvPicPr>
            <a:picLocks noChangeAspect="1"/>
          </p:cNvPicPr>
          <p:nvPr/>
        </p:nvPicPr>
        <p:blipFill>
          <a:blip r:embed="rId7"/>
          <a:stretch>
            <a:fillRect/>
          </a:stretch>
        </p:blipFill>
        <p:spPr>
          <a:xfrm>
            <a:off x="8769257" y="1402907"/>
            <a:ext cx="8114371" cy="608577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rot="-5400000">
            <a:off x="6643153" y="6938312"/>
            <a:ext cx="3054598" cy="412546"/>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0048CD"/>
                </a:solidFill>
                <a:effectLst/>
                <a:uLnTx/>
                <a:uFillTx/>
                <a:latin typeface="Space Mono"/>
                <a:ea typeface="+mn-ea"/>
                <a:cs typeface="+mn-cs"/>
              </a:rPr>
              <a:t>PITCH DECK V 1.0</a:t>
            </a:r>
          </a:p>
        </p:txBody>
      </p:sp>
      <p:grpSp>
        <p:nvGrpSpPr>
          <p:cNvPr id="3" name="Group 3"/>
          <p:cNvGrpSpPr/>
          <p:nvPr/>
        </p:nvGrpSpPr>
        <p:grpSpPr>
          <a:xfrm>
            <a:off x="7916475" y="829571"/>
            <a:ext cx="9210261" cy="7868918"/>
            <a:chOff x="0" y="0"/>
            <a:chExt cx="3807918" cy="3253350"/>
          </a:xfrm>
        </p:grpSpPr>
        <p:sp>
          <p:nvSpPr>
            <p:cNvPr id="4" name="Freeform 4"/>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p:spPr>
        </p:sp>
      </p:grpSp>
      <p:grpSp>
        <p:nvGrpSpPr>
          <p:cNvPr id="5" name="Group 5"/>
          <p:cNvGrpSpPr/>
          <p:nvPr/>
        </p:nvGrpSpPr>
        <p:grpSpPr>
          <a:xfrm>
            <a:off x="8334126" y="829571"/>
            <a:ext cx="8925174" cy="8627858"/>
            <a:chOff x="0" y="0"/>
            <a:chExt cx="3690051" cy="3567128"/>
          </a:xfrm>
        </p:grpSpPr>
        <p:sp>
          <p:nvSpPr>
            <p:cNvPr id="6" name="Freeform 6"/>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p:spPr>
        </p:sp>
      </p:grpSp>
      <p:sp>
        <p:nvSpPr>
          <p:cNvPr id="16" name="TextBox 16"/>
          <p:cNvSpPr txBox="1"/>
          <p:nvPr/>
        </p:nvSpPr>
        <p:spPr>
          <a:xfrm>
            <a:off x="506651" y="3214631"/>
            <a:ext cx="6656149" cy="906980"/>
          </a:xfrm>
          <a:prstGeom prst="rect">
            <a:avLst/>
          </a:prstGeom>
        </p:spPr>
        <p:txBody>
          <a:bodyPr wrap="square" lIns="0" tIns="0" rIns="0" bIns="0" rtlCol="0" anchor="t">
            <a:spAutoFit/>
          </a:bodyPr>
          <a:lstStyle/>
          <a:p>
            <a:pPr marL="0" marR="0" lvl="0" indent="0" algn="l" defTabSz="914400" rtl="0" eaLnBrk="1" fontAlgn="auto" latinLnBrk="0" hangingPunct="1">
              <a:lnSpc>
                <a:spcPts val="7920"/>
              </a:lnSpc>
              <a:spcBef>
                <a:spcPts val="0"/>
              </a:spcBef>
              <a:spcAft>
                <a:spcPts val="0"/>
              </a:spcAft>
              <a:buClrTx/>
              <a:buSzTx/>
              <a:buFontTx/>
              <a:buNone/>
              <a:tabLst/>
              <a:defRPr/>
            </a:pPr>
            <a:r>
              <a:rPr kumimoji="0" lang="en-US" sz="4800" b="0" i="0" u="none" strike="noStrike" kern="1200" cap="none" spc="-72" normalizeH="0" baseline="0" noProof="0" dirty="0">
                <a:ln>
                  <a:noFill/>
                </a:ln>
                <a:solidFill>
                  <a:srgbClr val="FFFFFF"/>
                </a:solidFill>
                <a:effectLst/>
                <a:uLnTx/>
                <a:uFillTx/>
                <a:latin typeface="Muli Bold"/>
                <a:ea typeface="+mn-ea"/>
                <a:cs typeface="+mn-cs"/>
              </a:rPr>
              <a:t>We 		Seattle!</a:t>
            </a:r>
          </a:p>
        </p:txBody>
      </p:sp>
      <p:grpSp>
        <p:nvGrpSpPr>
          <p:cNvPr id="18" name="Group 18"/>
          <p:cNvGrpSpPr/>
          <p:nvPr/>
        </p:nvGrpSpPr>
        <p:grpSpPr>
          <a:xfrm rot="-10800000">
            <a:off x="16821158" y="8953501"/>
            <a:ext cx="720315" cy="720315"/>
            <a:chOff x="0" y="0"/>
            <a:chExt cx="960421" cy="960421"/>
          </a:xfrm>
        </p:grpSpPr>
        <p:pic>
          <p:nvPicPr>
            <p:cNvPr id="19" name="Picture 19"/>
            <p:cNvPicPr>
              <a:picLocks noChangeAspect="1"/>
            </p:cNvPicPr>
            <p:nvPr/>
          </p:nvPicPr>
          <p:blipFill>
            <a:blip r:embed="rId3"/>
            <a:srcRect/>
            <a:stretch>
              <a:fillRect/>
            </a:stretch>
          </p:blipFill>
          <p:spPr>
            <a:xfrm rot="-10800000">
              <a:off x="0" y="0"/>
              <a:ext cx="960421" cy="960421"/>
            </a:xfrm>
            <a:prstGeom prst="rect">
              <a:avLst/>
            </a:prstGeom>
          </p:spPr>
        </p:pic>
        <p:pic>
          <p:nvPicPr>
            <p:cNvPr id="20" name="Picture 20"/>
            <p:cNvPicPr>
              <a:picLocks noChangeAspect="1"/>
            </p:cNvPicPr>
            <p:nvPr/>
          </p:nvPicPr>
          <p:blipFill>
            <a:blip r:embed="rId4"/>
            <a:srcRect/>
            <a:stretch>
              <a:fillRect/>
            </a:stretch>
          </p:blipFill>
          <p:spPr>
            <a:xfrm>
              <a:off x="234750" y="234750"/>
              <a:ext cx="490920" cy="490920"/>
            </a:xfrm>
            <a:prstGeom prst="rect">
              <a:avLst/>
            </a:prstGeom>
          </p:spPr>
        </p:pic>
      </p:grpSp>
      <p:grpSp>
        <p:nvGrpSpPr>
          <p:cNvPr id="23" name="Group 22">
            <a:extLst>
              <a:ext uri="{FF2B5EF4-FFF2-40B4-BE49-F238E27FC236}">
                <a16:creationId xmlns:a16="http://schemas.microsoft.com/office/drawing/2014/main" id="{D55BACE8-CE8B-0944-9F11-F1FA44DB868B}"/>
              </a:ext>
            </a:extLst>
          </p:cNvPr>
          <p:cNvGrpSpPr/>
          <p:nvPr/>
        </p:nvGrpSpPr>
        <p:grpSpPr>
          <a:xfrm>
            <a:off x="304800" y="399143"/>
            <a:ext cx="5349813" cy="1818129"/>
            <a:chOff x="304800" y="399143"/>
            <a:chExt cx="5349813" cy="1818129"/>
          </a:xfrm>
        </p:grpSpPr>
        <p:grpSp>
          <p:nvGrpSpPr>
            <p:cNvPr id="29" name="Group 28">
              <a:extLst>
                <a:ext uri="{FF2B5EF4-FFF2-40B4-BE49-F238E27FC236}">
                  <a16:creationId xmlns:a16="http://schemas.microsoft.com/office/drawing/2014/main" id="{BDB03A3B-3F48-744E-9F8D-7B6F4696F6AD}"/>
                </a:ext>
              </a:extLst>
            </p:cNvPr>
            <p:cNvGrpSpPr/>
            <p:nvPr/>
          </p:nvGrpSpPr>
          <p:grpSpPr>
            <a:xfrm>
              <a:off x="304800" y="399143"/>
              <a:ext cx="5349813" cy="1818129"/>
              <a:chOff x="304800" y="399143"/>
              <a:chExt cx="5349813" cy="1818129"/>
            </a:xfrm>
          </p:grpSpPr>
          <p:grpSp>
            <p:nvGrpSpPr>
              <p:cNvPr id="31" name="Group 11">
                <a:extLst>
                  <a:ext uri="{FF2B5EF4-FFF2-40B4-BE49-F238E27FC236}">
                    <a16:creationId xmlns:a16="http://schemas.microsoft.com/office/drawing/2014/main" id="{DF397541-8EE8-624E-90DC-7252A28BAD3D}"/>
                  </a:ext>
                </a:extLst>
              </p:cNvPr>
              <p:cNvGrpSpPr/>
              <p:nvPr/>
            </p:nvGrpSpPr>
            <p:grpSpPr>
              <a:xfrm>
                <a:off x="304800" y="399143"/>
                <a:ext cx="5349813" cy="1818129"/>
                <a:chOff x="0" y="0"/>
                <a:chExt cx="4136979" cy="751693"/>
              </a:xfrm>
            </p:grpSpPr>
            <p:sp>
              <p:nvSpPr>
                <p:cNvPr id="35" name="Freeform 12">
                  <a:extLst>
                    <a:ext uri="{FF2B5EF4-FFF2-40B4-BE49-F238E27FC236}">
                      <a16:creationId xmlns:a16="http://schemas.microsoft.com/office/drawing/2014/main" id="{9F276317-10E5-F148-83D1-2A917571EE2C}"/>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33" name="Picture 59">
                <a:extLst>
                  <a:ext uri="{FF2B5EF4-FFF2-40B4-BE49-F238E27FC236}">
                    <a16:creationId xmlns:a16="http://schemas.microsoft.com/office/drawing/2014/main" id="{37D3F022-C6C4-3746-BDB0-5D276F38ED5A}"/>
                  </a:ext>
                </a:extLst>
              </p:cNvPr>
              <p:cNvPicPr>
                <a:picLocks noChangeAspect="1"/>
              </p:cNvPicPr>
              <p:nvPr/>
            </p:nvPicPr>
            <p:blipFill>
              <a:blip r:embed="rId3"/>
              <a:srcRect/>
              <a:stretch>
                <a:fillRect/>
              </a:stretch>
            </p:blipFill>
            <p:spPr>
              <a:xfrm>
                <a:off x="506651" y="647699"/>
                <a:ext cx="1245948" cy="1270787"/>
              </a:xfrm>
              <a:prstGeom prst="rect">
                <a:avLst/>
              </a:prstGeom>
            </p:spPr>
          </p:pic>
          <p:sp>
            <p:nvSpPr>
              <p:cNvPr id="34" name="Rectangle 33">
                <a:extLst>
                  <a:ext uri="{FF2B5EF4-FFF2-40B4-BE49-F238E27FC236}">
                    <a16:creationId xmlns:a16="http://schemas.microsoft.com/office/drawing/2014/main" id="{DC1EA3FC-F29C-8E49-A870-1A1A492DA905}"/>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2</a:t>
                </a:r>
                <a:endParaRPr lang="en-US" sz="4800" dirty="0"/>
              </a:p>
            </p:txBody>
          </p:sp>
        </p:grpSp>
        <p:sp>
          <p:nvSpPr>
            <p:cNvPr id="30" name="TextBox 17">
              <a:extLst>
                <a:ext uri="{FF2B5EF4-FFF2-40B4-BE49-F238E27FC236}">
                  <a16:creationId xmlns:a16="http://schemas.microsoft.com/office/drawing/2014/main" id="{EE6168DA-8877-6945-B2AD-F461ACB2BDDC}"/>
                </a:ext>
              </a:extLst>
            </p:cNvPr>
            <p:cNvSpPr txBox="1"/>
            <p:nvPr/>
          </p:nvSpPr>
          <p:spPr>
            <a:xfrm>
              <a:off x="2368457" y="606491"/>
              <a:ext cx="3286156" cy="1500411"/>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Types of Properties/</a:t>
              </a:r>
            </a:p>
            <a:p>
              <a:pPr>
                <a:lnSpc>
                  <a:spcPts val="3919"/>
                </a:lnSpc>
                <a:spcBef>
                  <a:spcPct val="0"/>
                </a:spcBef>
              </a:pPr>
              <a:r>
                <a:rPr lang="en-US" sz="3600" dirty="0">
                  <a:latin typeface="Muli Regular"/>
                </a:rPr>
                <a:t>Rooms</a:t>
              </a:r>
            </a:p>
          </p:txBody>
        </p:sp>
      </p:grpSp>
      <p:pic>
        <p:nvPicPr>
          <p:cNvPr id="36" name="Picture 35">
            <a:extLst>
              <a:ext uri="{FF2B5EF4-FFF2-40B4-BE49-F238E27FC236}">
                <a16:creationId xmlns:a16="http://schemas.microsoft.com/office/drawing/2014/main" id="{EE94A6D6-C26B-B442-A90A-A77D0934DB62}"/>
              </a:ext>
            </a:extLst>
          </p:cNvPr>
          <p:cNvPicPr>
            <a:picLocks noChangeAspect="1"/>
          </p:cNvPicPr>
          <p:nvPr/>
        </p:nvPicPr>
        <p:blipFill>
          <a:blip r:embed="rId5"/>
          <a:stretch>
            <a:fillRect/>
          </a:stretch>
        </p:blipFill>
        <p:spPr>
          <a:xfrm>
            <a:off x="8632564" y="1131505"/>
            <a:ext cx="8328297" cy="7566984"/>
          </a:xfrm>
          <a:prstGeom prst="rect">
            <a:avLst/>
          </a:prstGeom>
          <a:ln>
            <a:solidFill>
              <a:schemeClr val="tx1"/>
            </a:solidFill>
          </a:ln>
        </p:spPr>
      </p:pic>
      <p:sp>
        <p:nvSpPr>
          <p:cNvPr id="37" name="TextBox 19">
            <a:extLst>
              <a:ext uri="{FF2B5EF4-FFF2-40B4-BE49-F238E27FC236}">
                <a16:creationId xmlns:a16="http://schemas.microsoft.com/office/drawing/2014/main" id="{CB5A580A-4B30-B240-90E5-62CF4D2D538F}"/>
              </a:ext>
            </a:extLst>
          </p:cNvPr>
          <p:cNvSpPr txBox="1"/>
          <p:nvPr/>
        </p:nvSpPr>
        <p:spPr>
          <a:xfrm>
            <a:off x="524236" y="4749376"/>
            <a:ext cx="6638564" cy="2461508"/>
          </a:xfrm>
          <a:prstGeom prst="rect">
            <a:avLst/>
          </a:prstGeom>
        </p:spPr>
        <p:txBody>
          <a:bodyPr wrap="square" lIns="0" tIns="0" rIns="0" bIns="0" rtlCol="0" anchor="t">
            <a:spAutoFit/>
          </a:bodyPr>
          <a:lstStyle/>
          <a:p>
            <a:pPr>
              <a:lnSpc>
                <a:spcPts val="3919"/>
              </a:lnSpc>
              <a:spcBef>
                <a:spcPct val="0"/>
              </a:spcBef>
            </a:pPr>
            <a:r>
              <a:rPr lang="en-US" sz="2800" dirty="0">
                <a:solidFill>
                  <a:schemeClr val="bg1"/>
                </a:solidFill>
                <a:latin typeface="Muli Regular"/>
              </a:rPr>
              <a:t>78% of properties have </a:t>
            </a:r>
          </a:p>
          <a:p>
            <a:pPr>
              <a:lnSpc>
                <a:spcPts val="3919"/>
              </a:lnSpc>
              <a:spcBef>
                <a:spcPct val="0"/>
              </a:spcBef>
            </a:pPr>
            <a:r>
              <a:rPr lang="en-US" sz="2800" dirty="0">
                <a:solidFill>
                  <a:schemeClr val="bg1"/>
                </a:solidFill>
                <a:latin typeface="Muli Regular"/>
              </a:rPr>
              <a:t>an 80+ rating</a:t>
            </a:r>
          </a:p>
          <a:p>
            <a:pPr>
              <a:lnSpc>
                <a:spcPts val="3919"/>
              </a:lnSpc>
              <a:spcBef>
                <a:spcPct val="0"/>
              </a:spcBef>
            </a:pPr>
            <a:endParaRPr lang="en-US" sz="2800" dirty="0">
              <a:solidFill>
                <a:schemeClr val="bg1"/>
              </a:solidFill>
              <a:latin typeface="Muli Regular"/>
            </a:endParaRPr>
          </a:p>
          <a:p>
            <a:pPr>
              <a:lnSpc>
                <a:spcPts val="3919"/>
              </a:lnSpc>
              <a:spcBef>
                <a:spcPct val="0"/>
              </a:spcBef>
            </a:pPr>
            <a:r>
              <a:rPr lang="en-US" sz="2800" dirty="0">
                <a:solidFill>
                  <a:schemeClr val="bg1"/>
                </a:solidFill>
                <a:latin typeface="Muli Regular"/>
              </a:rPr>
              <a:t>Less than a third of all properties have a rating below 90!</a:t>
            </a:r>
          </a:p>
        </p:txBody>
      </p:sp>
      <p:pic>
        <p:nvPicPr>
          <p:cNvPr id="9" name="Graphic 8" descr="Heart">
            <a:extLst>
              <a:ext uri="{FF2B5EF4-FFF2-40B4-BE49-F238E27FC236}">
                <a16:creationId xmlns:a16="http://schemas.microsoft.com/office/drawing/2014/main" id="{72A7EF07-1AE0-0942-B62C-5932877337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91103" y="3080786"/>
            <a:ext cx="1354708" cy="1354708"/>
          </a:xfrm>
          <a:prstGeom prst="rect">
            <a:avLst/>
          </a:prstGeom>
        </p:spPr>
      </p:pic>
    </p:spTree>
    <p:extLst>
      <p:ext uri="{BB962C8B-B14F-4D97-AF65-F5344CB8AC3E}">
        <p14:creationId xmlns:p14="http://schemas.microsoft.com/office/powerpoint/2010/main" val="1641823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506651" y="3162300"/>
            <a:ext cx="5762015" cy="4376572"/>
            <a:chOff x="0" y="76200"/>
            <a:chExt cx="7682687" cy="5835427"/>
          </a:xfrm>
        </p:grpSpPr>
        <p:sp>
          <p:nvSpPr>
            <p:cNvPr id="3" name="TextBox 3"/>
            <p:cNvSpPr txBox="1"/>
            <p:nvPr/>
          </p:nvSpPr>
          <p:spPr>
            <a:xfrm>
              <a:off x="0" y="1962769"/>
              <a:ext cx="7682687" cy="3948858"/>
            </a:xfrm>
            <a:prstGeom prst="rect">
              <a:avLst/>
            </a:prstGeom>
          </p:spPr>
          <p:txBody>
            <a:bodyPr lIns="0" tIns="0" rIns="0" bIns="0" rtlCol="0" anchor="t">
              <a:spAutoFit/>
            </a:bodyPr>
            <a:lstStyle/>
            <a:p>
              <a:pPr algn="l">
                <a:lnSpc>
                  <a:spcPts val="3919"/>
                </a:lnSpc>
                <a:spcBef>
                  <a:spcPct val="0"/>
                </a:spcBef>
              </a:pPr>
              <a:r>
                <a:rPr lang="en-US" sz="2800" dirty="0">
                  <a:solidFill>
                    <a:srgbClr val="FFFFFF"/>
                  </a:solidFill>
                  <a:latin typeface="Muli Regular"/>
                </a:rPr>
                <a:t>2,751 unique hosts in Seattle</a:t>
              </a:r>
            </a:p>
            <a:p>
              <a:pPr algn="l">
                <a:lnSpc>
                  <a:spcPts val="3919"/>
                </a:lnSpc>
                <a:spcBef>
                  <a:spcPct val="0"/>
                </a:spcBef>
              </a:pPr>
              <a:endParaRPr lang="en-US" sz="2800" dirty="0">
                <a:solidFill>
                  <a:srgbClr val="FFFFFF"/>
                </a:solidFill>
                <a:latin typeface="Muli Regular"/>
              </a:endParaRPr>
            </a:p>
            <a:p>
              <a:pPr algn="l">
                <a:lnSpc>
                  <a:spcPts val="3919"/>
                </a:lnSpc>
                <a:spcBef>
                  <a:spcPct val="0"/>
                </a:spcBef>
              </a:pPr>
              <a:r>
                <a:rPr lang="en-US" sz="2800" dirty="0">
                  <a:solidFill>
                    <a:srgbClr val="FFFFFF"/>
                  </a:solidFill>
                  <a:latin typeface="Muli Regular"/>
                </a:rPr>
                <a:t>59.8% of hosts only offer a single property to rent (vs 12% of hosts who are using Airbnb as a business or side business)</a:t>
              </a:r>
            </a:p>
          </p:txBody>
        </p:sp>
        <p:sp>
          <p:nvSpPr>
            <p:cNvPr id="4" name="TextBox 4"/>
            <p:cNvSpPr txBox="1"/>
            <p:nvPr/>
          </p:nvSpPr>
          <p:spPr>
            <a:xfrm>
              <a:off x="0" y="76200"/>
              <a:ext cx="7682687" cy="1209307"/>
            </a:xfrm>
            <a:prstGeom prst="rect">
              <a:avLst/>
            </a:prstGeom>
          </p:spPr>
          <p:txBody>
            <a:bodyPr lIns="0" tIns="0" rIns="0" bIns="0" rtlCol="0" anchor="t">
              <a:spAutoFit/>
            </a:bodyPr>
            <a:lstStyle/>
            <a:p>
              <a:pPr>
                <a:lnSpc>
                  <a:spcPts val="7920"/>
                </a:lnSpc>
              </a:pPr>
              <a:r>
                <a:rPr lang="en-US" sz="4800" spc="-72" dirty="0">
                  <a:solidFill>
                    <a:srgbClr val="FFFFFF"/>
                  </a:solidFill>
                  <a:latin typeface="Muli Bold"/>
                </a:rPr>
                <a:t>Home Sweet Home</a:t>
              </a:r>
            </a:p>
          </p:txBody>
        </p:sp>
      </p:grpSp>
      <p:grpSp>
        <p:nvGrpSpPr>
          <p:cNvPr id="5" name="Group 5"/>
          <p:cNvGrpSpPr/>
          <p:nvPr/>
        </p:nvGrpSpPr>
        <p:grpSpPr>
          <a:xfrm>
            <a:off x="8334126" y="829571"/>
            <a:ext cx="8925174" cy="8627858"/>
            <a:chOff x="0" y="0"/>
            <a:chExt cx="3690051" cy="3567128"/>
          </a:xfrm>
        </p:grpSpPr>
        <p:sp>
          <p:nvSpPr>
            <p:cNvPr id="6" name="Freeform 6"/>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E9E9E9"/>
            </a:solidFill>
          </p:spPr>
        </p:sp>
      </p:grpSp>
      <p:grpSp>
        <p:nvGrpSpPr>
          <p:cNvPr id="7" name="Group 7"/>
          <p:cNvGrpSpPr/>
          <p:nvPr/>
        </p:nvGrpSpPr>
        <p:grpSpPr>
          <a:xfrm>
            <a:off x="8334126" y="851013"/>
            <a:ext cx="8925174" cy="7182858"/>
            <a:chOff x="0" y="0"/>
            <a:chExt cx="3690051" cy="2969703"/>
          </a:xfrm>
        </p:grpSpPr>
        <p:sp>
          <p:nvSpPr>
            <p:cNvPr id="8" name="Freeform 8"/>
            <p:cNvSpPr/>
            <p:nvPr/>
          </p:nvSpPr>
          <p:spPr>
            <a:xfrm>
              <a:off x="0" y="0"/>
              <a:ext cx="3690051" cy="2969703"/>
            </a:xfrm>
            <a:custGeom>
              <a:avLst/>
              <a:gdLst/>
              <a:ahLst/>
              <a:cxnLst/>
              <a:rect l="l" t="t" r="r" b="b"/>
              <a:pathLst>
                <a:path w="3690051" h="2969703">
                  <a:moveTo>
                    <a:pt x="3565591" y="2969703"/>
                  </a:moveTo>
                  <a:lnTo>
                    <a:pt x="124460" y="2969703"/>
                  </a:lnTo>
                  <a:cubicBezTo>
                    <a:pt x="55880" y="2969703"/>
                    <a:pt x="0" y="2913823"/>
                    <a:pt x="0" y="2845243"/>
                  </a:cubicBezTo>
                  <a:lnTo>
                    <a:pt x="0" y="124460"/>
                  </a:lnTo>
                  <a:cubicBezTo>
                    <a:pt x="0" y="55880"/>
                    <a:pt x="55880" y="0"/>
                    <a:pt x="124460" y="0"/>
                  </a:cubicBezTo>
                  <a:lnTo>
                    <a:pt x="3565591" y="0"/>
                  </a:lnTo>
                  <a:cubicBezTo>
                    <a:pt x="3634171" y="0"/>
                    <a:pt x="3690051" y="55880"/>
                    <a:pt x="3690051" y="124460"/>
                  </a:cubicBezTo>
                  <a:lnTo>
                    <a:pt x="3690051" y="2845243"/>
                  </a:lnTo>
                  <a:cubicBezTo>
                    <a:pt x="3690051" y="2913823"/>
                    <a:pt x="3634171" y="2969703"/>
                    <a:pt x="3565591" y="2969703"/>
                  </a:cubicBezTo>
                  <a:close/>
                </a:path>
              </a:pathLst>
            </a:custGeom>
            <a:solidFill>
              <a:srgbClr val="FFFFFF"/>
            </a:solidFill>
          </p:spPr>
        </p:sp>
      </p:grpSp>
      <p:grpSp>
        <p:nvGrpSpPr>
          <p:cNvPr id="9" name="Group 9"/>
          <p:cNvGrpSpPr/>
          <p:nvPr/>
        </p:nvGrpSpPr>
        <p:grpSpPr>
          <a:xfrm rot="-10800000">
            <a:off x="15977980" y="8385585"/>
            <a:ext cx="720315" cy="720315"/>
            <a:chOff x="0" y="0"/>
            <a:chExt cx="960421" cy="960421"/>
          </a:xfrm>
        </p:grpSpPr>
        <p:pic>
          <p:nvPicPr>
            <p:cNvPr id="10" name="Picture 10"/>
            <p:cNvPicPr>
              <a:picLocks noChangeAspect="1"/>
            </p:cNvPicPr>
            <p:nvPr/>
          </p:nvPicPr>
          <p:blipFill>
            <a:blip r:embed="rId3"/>
            <a:srcRect/>
            <a:stretch>
              <a:fillRect/>
            </a:stretch>
          </p:blipFill>
          <p:spPr>
            <a:xfrm rot="-10800000">
              <a:off x="0" y="0"/>
              <a:ext cx="960421" cy="960421"/>
            </a:xfrm>
            <a:prstGeom prst="rect">
              <a:avLst/>
            </a:prstGeom>
          </p:spPr>
        </p:pic>
        <p:pic>
          <p:nvPicPr>
            <p:cNvPr id="11" name="Picture 11"/>
            <p:cNvPicPr>
              <a:picLocks noChangeAspect="1"/>
            </p:cNvPicPr>
            <p:nvPr/>
          </p:nvPicPr>
          <p:blipFill>
            <a:blip r:embed="rId4"/>
            <a:srcRect/>
            <a:stretch>
              <a:fillRect/>
            </a:stretch>
          </p:blipFill>
          <p:spPr>
            <a:xfrm>
              <a:off x="234750" y="234750"/>
              <a:ext cx="490920" cy="490920"/>
            </a:xfrm>
            <a:prstGeom prst="rect">
              <a:avLst/>
            </a:prstGeom>
          </p:spPr>
        </p:pic>
      </p:grpSp>
      <p:grpSp>
        <p:nvGrpSpPr>
          <p:cNvPr id="31" name="Group 30">
            <a:extLst>
              <a:ext uri="{FF2B5EF4-FFF2-40B4-BE49-F238E27FC236}">
                <a16:creationId xmlns:a16="http://schemas.microsoft.com/office/drawing/2014/main" id="{C7EB445B-418B-1944-8330-2ECAA9B14018}"/>
              </a:ext>
            </a:extLst>
          </p:cNvPr>
          <p:cNvGrpSpPr/>
          <p:nvPr/>
        </p:nvGrpSpPr>
        <p:grpSpPr>
          <a:xfrm>
            <a:off x="304800" y="399143"/>
            <a:ext cx="5349813" cy="1818129"/>
            <a:chOff x="304800" y="399143"/>
            <a:chExt cx="5349813" cy="1818129"/>
          </a:xfrm>
        </p:grpSpPr>
        <p:grpSp>
          <p:nvGrpSpPr>
            <p:cNvPr id="32" name="Group 31">
              <a:extLst>
                <a:ext uri="{FF2B5EF4-FFF2-40B4-BE49-F238E27FC236}">
                  <a16:creationId xmlns:a16="http://schemas.microsoft.com/office/drawing/2014/main" id="{F9BD20A6-79AC-D442-B7F4-CFCABC16C28D}"/>
                </a:ext>
              </a:extLst>
            </p:cNvPr>
            <p:cNvGrpSpPr/>
            <p:nvPr/>
          </p:nvGrpSpPr>
          <p:grpSpPr>
            <a:xfrm>
              <a:off x="304800" y="399143"/>
              <a:ext cx="5349813" cy="1818129"/>
              <a:chOff x="304800" y="399143"/>
              <a:chExt cx="5349813" cy="1818129"/>
            </a:xfrm>
          </p:grpSpPr>
          <p:grpSp>
            <p:nvGrpSpPr>
              <p:cNvPr id="34" name="Group 11">
                <a:extLst>
                  <a:ext uri="{FF2B5EF4-FFF2-40B4-BE49-F238E27FC236}">
                    <a16:creationId xmlns:a16="http://schemas.microsoft.com/office/drawing/2014/main" id="{CDD7E471-36AA-FE4A-9B3D-AC148E4209D1}"/>
                  </a:ext>
                </a:extLst>
              </p:cNvPr>
              <p:cNvGrpSpPr/>
              <p:nvPr/>
            </p:nvGrpSpPr>
            <p:grpSpPr>
              <a:xfrm>
                <a:off x="304800" y="399143"/>
                <a:ext cx="5349813" cy="1818129"/>
                <a:chOff x="0" y="0"/>
                <a:chExt cx="4136979" cy="751693"/>
              </a:xfrm>
            </p:grpSpPr>
            <p:sp>
              <p:nvSpPr>
                <p:cNvPr id="37" name="Freeform 12">
                  <a:extLst>
                    <a:ext uri="{FF2B5EF4-FFF2-40B4-BE49-F238E27FC236}">
                      <a16:creationId xmlns:a16="http://schemas.microsoft.com/office/drawing/2014/main" id="{43A4FD7D-BC93-BC47-939E-D86096E5FD3A}"/>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35" name="Picture 59">
                <a:extLst>
                  <a:ext uri="{FF2B5EF4-FFF2-40B4-BE49-F238E27FC236}">
                    <a16:creationId xmlns:a16="http://schemas.microsoft.com/office/drawing/2014/main" id="{FED9A55C-1BF4-834B-BFB2-9C4C6B364A52}"/>
                  </a:ext>
                </a:extLst>
              </p:cNvPr>
              <p:cNvPicPr>
                <a:picLocks noChangeAspect="1"/>
              </p:cNvPicPr>
              <p:nvPr/>
            </p:nvPicPr>
            <p:blipFill>
              <a:blip r:embed="rId3"/>
              <a:srcRect/>
              <a:stretch>
                <a:fillRect/>
              </a:stretch>
            </p:blipFill>
            <p:spPr>
              <a:xfrm>
                <a:off x="506651" y="647699"/>
                <a:ext cx="1245948" cy="1270787"/>
              </a:xfrm>
              <a:prstGeom prst="rect">
                <a:avLst/>
              </a:prstGeom>
            </p:spPr>
          </p:pic>
          <p:sp>
            <p:nvSpPr>
              <p:cNvPr id="36" name="Rectangle 35">
                <a:extLst>
                  <a:ext uri="{FF2B5EF4-FFF2-40B4-BE49-F238E27FC236}">
                    <a16:creationId xmlns:a16="http://schemas.microsoft.com/office/drawing/2014/main" id="{01FAED95-E29F-CA45-94BC-03369B45C0D2}"/>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3</a:t>
                </a:r>
                <a:endParaRPr lang="en-US" sz="4800" dirty="0"/>
              </a:p>
            </p:txBody>
          </p:sp>
        </p:grpSp>
        <p:sp>
          <p:nvSpPr>
            <p:cNvPr id="33" name="TextBox 17">
              <a:extLst>
                <a:ext uri="{FF2B5EF4-FFF2-40B4-BE49-F238E27FC236}">
                  <a16:creationId xmlns:a16="http://schemas.microsoft.com/office/drawing/2014/main" id="{3F42908C-0684-0944-8836-0F0948945278}"/>
                </a:ext>
              </a:extLst>
            </p:cNvPr>
            <p:cNvSpPr txBox="1"/>
            <p:nvPr/>
          </p:nvSpPr>
          <p:spPr>
            <a:xfrm>
              <a:off x="2305232" y="782954"/>
              <a:ext cx="3286156" cy="1000274"/>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Types of </a:t>
              </a:r>
            </a:p>
            <a:p>
              <a:pPr>
                <a:lnSpc>
                  <a:spcPts val="3919"/>
                </a:lnSpc>
                <a:spcBef>
                  <a:spcPct val="0"/>
                </a:spcBef>
              </a:pPr>
              <a:r>
                <a:rPr lang="en-US" sz="3600" dirty="0">
                  <a:latin typeface="Muli Regular"/>
                </a:rPr>
                <a:t>Hosts</a:t>
              </a:r>
            </a:p>
          </p:txBody>
        </p:sp>
      </p:grpSp>
      <p:pic>
        <p:nvPicPr>
          <p:cNvPr id="38" name="Picture 37">
            <a:extLst>
              <a:ext uri="{FF2B5EF4-FFF2-40B4-BE49-F238E27FC236}">
                <a16:creationId xmlns:a16="http://schemas.microsoft.com/office/drawing/2014/main" id="{C272A4D5-20C8-2A4C-A8A4-D35DC3A2482E}"/>
              </a:ext>
            </a:extLst>
          </p:cNvPr>
          <p:cNvPicPr>
            <a:picLocks noChangeAspect="1"/>
          </p:cNvPicPr>
          <p:nvPr/>
        </p:nvPicPr>
        <p:blipFill>
          <a:blip r:embed="rId5"/>
          <a:stretch>
            <a:fillRect/>
          </a:stretch>
        </p:blipFill>
        <p:spPr>
          <a:xfrm>
            <a:off x="8598744" y="1181100"/>
            <a:ext cx="8165256" cy="67749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776667"/>
            <a:ext cx="6057900" cy="6061860"/>
            <a:chOff x="0" y="76200"/>
            <a:chExt cx="8077201" cy="8082479"/>
          </a:xfrm>
        </p:grpSpPr>
        <p:sp>
          <p:nvSpPr>
            <p:cNvPr id="3" name="TextBox 3"/>
            <p:cNvSpPr txBox="1"/>
            <p:nvPr/>
          </p:nvSpPr>
          <p:spPr>
            <a:xfrm>
              <a:off x="0" y="76200"/>
              <a:ext cx="7517702" cy="3910900"/>
            </a:xfrm>
            <a:prstGeom prst="rect">
              <a:avLst/>
            </a:prstGeom>
          </p:spPr>
          <p:txBody>
            <a:bodyPr lIns="0" tIns="0" rIns="0" bIns="0" rtlCol="0" anchor="t">
              <a:spAutoFit/>
            </a:bodyPr>
            <a:lstStyle/>
            <a:p>
              <a:pPr>
                <a:lnSpc>
                  <a:spcPts val="7920"/>
                </a:lnSpc>
              </a:pPr>
              <a:r>
                <a:rPr lang="en-US" sz="4800" spc="-72" dirty="0">
                  <a:solidFill>
                    <a:srgbClr val="0048CD"/>
                  </a:solidFill>
                  <a:latin typeface="Muli Bold"/>
                </a:rPr>
                <a:t>Professional Hospitality vs Living Like a Local</a:t>
              </a:r>
            </a:p>
          </p:txBody>
        </p:sp>
        <p:sp>
          <p:nvSpPr>
            <p:cNvPr id="4" name="TextBox 4"/>
            <p:cNvSpPr txBox="1"/>
            <p:nvPr/>
          </p:nvSpPr>
          <p:spPr>
            <a:xfrm>
              <a:off x="0" y="4876668"/>
              <a:ext cx="8077201" cy="3282011"/>
            </a:xfrm>
            <a:prstGeom prst="rect">
              <a:avLst/>
            </a:prstGeom>
          </p:spPr>
          <p:txBody>
            <a:bodyPr wrap="square" lIns="0" tIns="0" rIns="0" bIns="0" rtlCol="0" anchor="t">
              <a:spAutoFit/>
            </a:bodyPr>
            <a:lstStyle/>
            <a:p>
              <a:pPr>
                <a:lnSpc>
                  <a:spcPts val="3919"/>
                </a:lnSpc>
                <a:spcBef>
                  <a:spcPct val="0"/>
                </a:spcBef>
              </a:pPr>
              <a:r>
                <a:rPr lang="en-US" sz="2800" dirty="0">
                  <a:solidFill>
                    <a:srgbClr val="000000"/>
                  </a:solidFill>
                  <a:latin typeface="Muli Regular"/>
                </a:rPr>
                <a:t>Most Pro Hospitality listings are downtown (or by the university), making it more likely that you will have a “local” experience staying in the suburban neighborhoods</a:t>
              </a:r>
            </a:p>
          </p:txBody>
        </p:sp>
      </p:grpSp>
      <p:grpSp>
        <p:nvGrpSpPr>
          <p:cNvPr id="5" name="Group 5"/>
          <p:cNvGrpSpPr/>
          <p:nvPr/>
        </p:nvGrpSpPr>
        <p:grpSpPr>
          <a:xfrm>
            <a:off x="7916475" y="829309"/>
            <a:ext cx="9210261" cy="7868918"/>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8334126" y="829833"/>
            <a:ext cx="8925174" cy="8627858"/>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16" name="Group 15">
            <a:extLst>
              <a:ext uri="{FF2B5EF4-FFF2-40B4-BE49-F238E27FC236}">
                <a16:creationId xmlns:a16="http://schemas.microsoft.com/office/drawing/2014/main" id="{BEF4266D-46B9-734C-9C73-F008C8EC0F6A}"/>
              </a:ext>
            </a:extLst>
          </p:cNvPr>
          <p:cNvGrpSpPr/>
          <p:nvPr/>
        </p:nvGrpSpPr>
        <p:grpSpPr>
          <a:xfrm>
            <a:off x="304800" y="399143"/>
            <a:ext cx="5349813" cy="1818129"/>
            <a:chOff x="304800" y="399143"/>
            <a:chExt cx="5349813" cy="1818129"/>
          </a:xfrm>
        </p:grpSpPr>
        <p:grpSp>
          <p:nvGrpSpPr>
            <p:cNvPr id="17" name="Group 16">
              <a:extLst>
                <a:ext uri="{FF2B5EF4-FFF2-40B4-BE49-F238E27FC236}">
                  <a16:creationId xmlns:a16="http://schemas.microsoft.com/office/drawing/2014/main" id="{2392E2FC-AE43-DE4D-BCD5-4D151A5FD8A2}"/>
                </a:ext>
              </a:extLst>
            </p:cNvPr>
            <p:cNvGrpSpPr/>
            <p:nvPr/>
          </p:nvGrpSpPr>
          <p:grpSpPr>
            <a:xfrm>
              <a:off x="304800" y="399143"/>
              <a:ext cx="5349813" cy="1818129"/>
              <a:chOff x="304800" y="399143"/>
              <a:chExt cx="5349813" cy="1818129"/>
            </a:xfrm>
          </p:grpSpPr>
          <p:grpSp>
            <p:nvGrpSpPr>
              <p:cNvPr id="19" name="Group 11">
                <a:extLst>
                  <a:ext uri="{FF2B5EF4-FFF2-40B4-BE49-F238E27FC236}">
                    <a16:creationId xmlns:a16="http://schemas.microsoft.com/office/drawing/2014/main" id="{25EFEB0E-BF92-8B41-817F-2A28A2CCA277}"/>
                  </a:ext>
                </a:extLst>
              </p:cNvPr>
              <p:cNvGrpSpPr/>
              <p:nvPr/>
            </p:nvGrpSpPr>
            <p:grpSpPr>
              <a:xfrm>
                <a:off x="304800" y="399143"/>
                <a:ext cx="5349813" cy="1818129"/>
                <a:chOff x="0" y="0"/>
                <a:chExt cx="4136979" cy="751693"/>
              </a:xfrm>
            </p:grpSpPr>
            <p:sp>
              <p:nvSpPr>
                <p:cNvPr id="22" name="Freeform 12">
                  <a:extLst>
                    <a:ext uri="{FF2B5EF4-FFF2-40B4-BE49-F238E27FC236}">
                      <a16:creationId xmlns:a16="http://schemas.microsoft.com/office/drawing/2014/main" id="{5BE6DECF-C197-B947-92A3-006A0E5B5F48}"/>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20" name="Picture 59">
                <a:extLst>
                  <a:ext uri="{FF2B5EF4-FFF2-40B4-BE49-F238E27FC236}">
                    <a16:creationId xmlns:a16="http://schemas.microsoft.com/office/drawing/2014/main" id="{46D4077B-F556-754E-98C6-B909A6A8C4DA}"/>
                  </a:ext>
                </a:extLst>
              </p:cNvPr>
              <p:cNvPicPr>
                <a:picLocks noChangeAspect="1"/>
              </p:cNvPicPr>
              <p:nvPr/>
            </p:nvPicPr>
            <p:blipFill>
              <a:blip r:embed="rId4"/>
              <a:srcRect/>
              <a:stretch>
                <a:fillRect/>
              </a:stretch>
            </p:blipFill>
            <p:spPr>
              <a:xfrm>
                <a:off x="506651" y="647699"/>
                <a:ext cx="1245948" cy="1270787"/>
              </a:xfrm>
              <a:prstGeom prst="rect">
                <a:avLst/>
              </a:prstGeom>
            </p:spPr>
          </p:pic>
          <p:sp>
            <p:nvSpPr>
              <p:cNvPr id="21" name="Rectangle 20">
                <a:extLst>
                  <a:ext uri="{FF2B5EF4-FFF2-40B4-BE49-F238E27FC236}">
                    <a16:creationId xmlns:a16="http://schemas.microsoft.com/office/drawing/2014/main" id="{2A84ACA6-C967-A844-A332-A9E52497AA8C}"/>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3</a:t>
                </a:r>
                <a:endParaRPr lang="en-US" sz="4800" dirty="0"/>
              </a:p>
            </p:txBody>
          </p:sp>
        </p:grpSp>
        <p:sp>
          <p:nvSpPr>
            <p:cNvPr id="18" name="TextBox 17">
              <a:extLst>
                <a:ext uri="{FF2B5EF4-FFF2-40B4-BE49-F238E27FC236}">
                  <a16:creationId xmlns:a16="http://schemas.microsoft.com/office/drawing/2014/main" id="{0E7F027E-0BBE-AB40-8217-A884D5C47D64}"/>
                </a:ext>
              </a:extLst>
            </p:cNvPr>
            <p:cNvSpPr txBox="1"/>
            <p:nvPr/>
          </p:nvSpPr>
          <p:spPr>
            <a:xfrm>
              <a:off x="2305232" y="782954"/>
              <a:ext cx="3286156" cy="1000274"/>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Types of </a:t>
              </a:r>
            </a:p>
            <a:p>
              <a:pPr>
                <a:lnSpc>
                  <a:spcPts val="3919"/>
                </a:lnSpc>
                <a:spcBef>
                  <a:spcPct val="0"/>
                </a:spcBef>
              </a:pPr>
              <a:r>
                <a:rPr lang="en-US" sz="3600" dirty="0">
                  <a:latin typeface="Muli Regular"/>
                </a:rPr>
                <a:t>Hosts</a:t>
              </a:r>
            </a:p>
          </p:txBody>
        </p:sp>
      </p:grpSp>
      <p:pic>
        <p:nvPicPr>
          <p:cNvPr id="26" name="Picture 25">
            <a:extLst>
              <a:ext uri="{FF2B5EF4-FFF2-40B4-BE49-F238E27FC236}">
                <a16:creationId xmlns:a16="http://schemas.microsoft.com/office/drawing/2014/main" id="{745BB015-2F6D-BE4D-8218-8CDB6645AC83}"/>
              </a:ext>
            </a:extLst>
          </p:cNvPr>
          <p:cNvPicPr>
            <a:picLocks noChangeAspect="1"/>
          </p:cNvPicPr>
          <p:nvPr/>
        </p:nvPicPr>
        <p:blipFill>
          <a:blip r:embed="rId5"/>
          <a:stretch>
            <a:fillRect/>
          </a:stretch>
        </p:blipFill>
        <p:spPr>
          <a:xfrm>
            <a:off x="8654380" y="1125831"/>
            <a:ext cx="8284666" cy="7909354"/>
          </a:xfrm>
          <a:prstGeom prst="rect">
            <a:avLst/>
          </a:prstGeom>
        </p:spPr>
      </p:pic>
      <p:grpSp>
        <p:nvGrpSpPr>
          <p:cNvPr id="23" name="Group 20">
            <a:extLst>
              <a:ext uri="{FF2B5EF4-FFF2-40B4-BE49-F238E27FC236}">
                <a16:creationId xmlns:a16="http://schemas.microsoft.com/office/drawing/2014/main" id="{6A144783-2B80-EC43-A38F-FE56D33D1448}"/>
              </a:ext>
            </a:extLst>
          </p:cNvPr>
          <p:cNvGrpSpPr/>
          <p:nvPr/>
        </p:nvGrpSpPr>
        <p:grpSpPr>
          <a:xfrm rot="-10800000">
            <a:off x="16735768" y="8971025"/>
            <a:ext cx="720315" cy="720315"/>
            <a:chOff x="0" y="0"/>
            <a:chExt cx="960421" cy="960421"/>
          </a:xfrm>
        </p:grpSpPr>
        <p:pic>
          <p:nvPicPr>
            <p:cNvPr id="24" name="Picture 21">
              <a:extLst>
                <a:ext uri="{FF2B5EF4-FFF2-40B4-BE49-F238E27FC236}">
                  <a16:creationId xmlns:a16="http://schemas.microsoft.com/office/drawing/2014/main" id="{9DAF7AA3-CF77-914B-95EA-B444594A6DF2}"/>
                </a:ext>
              </a:extLst>
            </p:cNvPr>
            <p:cNvPicPr>
              <a:picLocks noChangeAspect="1"/>
            </p:cNvPicPr>
            <p:nvPr/>
          </p:nvPicPr>
          <p:blipFill>
            <a:blip r:embed="rId4"/>
            <a:srcRect/>
            <a:stretch>
              <a:fillRect/>
            </a:stretch>
          </p:blipFill>
          <p:spPr>
            <a:xfrm rot="-10800000">
              <a:off x="0" y="0"/>
              <a:ext cx="960421" cy="960421"/>
            </a:xfrm>
            <a:prstGeom prst="rect">
              <a:avLst/>
            </a:prstGeom>
          </p:spPr>
        </p:pic>
        <p:pic>
          <p:nvPicPr>
            <p:cNvPr id="25" name="Picture 22">
              <a:extLst>
                <a:ext uri="{FF2B5EF4-FFF2-40B4-BE49-F238E27FC236}">
                  <a16:creationId xmlns:a16="http://schemas.microsoft.com/office/drawing/2014/main" id="{152F5647-0CE1-724D-882F-64A799FA6FB9}"/>
                </a:ext>
              </a:extLst>
            </p:cNvPr>
            <p:cNvPicPr>
              <a:picLocks noChangeAspect="1"/>
            </p:cNvPicPr>
            <p:nvPr/>
          </p:nvPicPr>
          <p:blipFill>
            <a:blip r:embed="rId6"/>
            <a:srcRect/>
            <a:stretch>
              <a:fillRect/>
            </a:stretch>
          </p:blipFill>
          <p:spPr>
            <a:xfrm>
              <a:off x="234750" y="234750"/>
              <a:ext cx="490920" cy="490920"/>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3A35F-342D-8F44-84E4-531ED1921E93}"/>
              </a:ext>
            </a:extLst>
          </p:cNvPr>
          <p:cNvPicPr>
            <a:picLocks noChangeAspect="1"/>
          </p:cNvPicPr>
          <p:nvPr/>
        </p:nvPicPr>
        <p:blipFill>
          <a:blip r:embed="rId3"/>
          <a:stretch>
            <a:fillRect/>
          </a:stretch>
        </p:blipFill>
        <p:spPr>
          <a:xfrm>
            <a:off x="0" y="-952500"/>
            <a:ext cx="18288000" cy="12192000"/>
          </a:xfrm>
          <a:prstGeom prst="rect">
            <a:avLst/>
          </a:prstGeom>
        </p:spPr>
      </p:pic>
    </p:spTree>
    <p:extLst>
      <p:ext uri="{BB962C8B-B14F-4D97-AF65-F5344CB8AC3E}">
        <p14:creationId xmlns:p14="http://schemas.microsoft.com/office/powerpoint/2010/main" val="1097954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6ACC9A2-DD54-B044-BC40-A358E23B1F02}"/>
              </a:ext>
            </a:extLst>
          </p:cNvPr>
          <p:cNvPicPr>
            <a:picLocks noChangeAspect="1"/>
          </p:cNvPicPr>
          <p:nvPr/>
        </p:nvPicPr>
        <p:blipFill>
          <a:blip r:embed="rId3"/>
          <a:stretch>
            <a:fillRect/>
          </a:stretch>
        </p:blipFill>
        <p:spPr>
          <a:xfrm>
            <a:off x="-3806656" y="4555"/>
            <a:ext cx="23393235" cy="10320545"/>
          </a:xfrm>
          <a:prstGeom prst="rect">
            <a:avLst/>
          </a:prstGeom>
        </p:spPr>
      </p:pic>
      <p:sp>
        <p:nvSpPr>
          <p:cNvPr id="4" name="TextBox 4"/>
          <p:cNvSpPr txBox="1"/>
          <p:nvPr/>
        </p:nvSpPr>
        <p:spPr>
          <a:xfrm>
            <a:off x="1028700" y="4746848"/>
            <a:ext cx="4284538" cy="460960"/>
          </a:xfrm>
          <a:prstGeom prst="rect">
            <a:avLst/>
          </a:prstGeom>
        </p:spPr>
        <p:txBody>
          <a:bodyPr lIns="0" tIns="0" rIns="0" bIns="0" rtlCol="0" anchor="t">
            <a:spAutoFit/>
          </a:bodyPr>
          <a:lstStyle/>
          <a:p>
            <a:pPr>
              <a:lnSpc>
                <a:spcPts val="3919"/>
              </a:lnSpc>
              <a:spcBef>
                <a:spcPct val="0"/>
              </a:spcBef>
            </a:pPr>
            <a:endParaRPr lang="en-US" sz="2800" dirty="0">
              <a:solidFill>
                <a:srgbClr val="000000"/>
              </a:solidFill>
              <a:latin typeface="Muli Regular"/>
            </a:endParaRPr>
          </a:p>
        </p:txBody>
      </p:sp>
      <p:grpSp>
        <p:nvGrpSpPr>
          <p:cNvPr id="5" name="Group 5"/>
          <p:cNvGrpSpPr/>
          <p:nvPr/>
        </p:nvGrpSpPr>
        <p:grpSpPr>
          <a:xfrm>
            <a:off x="7889962" y="829571"/>
            <a:ext cx="9210261" cy="8287184"/>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8334126" y="829570"/>
            <a:ext cx="8925174" cy="8859479"/>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9" name="Group 9"/>
          <p:cNvGrpSpPr/>
          <p:nvPr/>
        </p:nvGrpSpPr>
        <p:grpSpPr>
          <a:xfrm>
            <a:off x="9255287" y="2985440"/>
            <a:ext cx="7082850" cy="3250212"/>
            <a:chOff x="-2" y="324783"/>
            <a:chExt cx="9443799" cy="4333616"/>
          </a:xfrm>
        </p:grpSpPr>
        <p:sp>
          <p:nvSpPr>
            <p:cNvPr id="10" name="TextBox 10"/>
            <p:cNvSpPr txBox="1"/>
            <p:nvPr/>
          </p:nvSpPr>
          <p:spPr>
            <a:xfrm>
              <a:off x="-1" y="2135016"/>
              <a:ext cx="9443798" cy="1265048"/>
            </a:xfrm>
            <a:prstGeom prst="rect">
              <a:avLst/>
            </a:prstGeom>
          </p:spPr>
          <p:txBody>
            <a:bodyPr lIns="0" tIns="0" rIns="0" bIns="0" rtlCol="0" anchor="t">
              <a:spAutoFit/>
            </a:bodyPr>
            <a:lstStyle/>
            <a:p>
              <a:pPr>
                <a:lnSpc>
                  <a:spcPts val="3919"/>
                </a:lnSpc>
                <a:spcBef>
                  <a:spcPct val="0"/>
                </a:spcBef>
              </a:pPr>
              <a:r>
                <a:rPr lang="en-US" sz="2400" dirty="0">
                  <a:solidFill>
                    <a:schemeClr val="bg1"/>
                  </a:solidFill>
                </a:rPr>
                <a:t>Low nightly prices and high ratings make this destination a great choice!</a:t>
              </a:r>
            </a:p>
          </p:txBody>
        </p:sp>
        <p:sp>
          <p:nvSpPr>
            <p:cNvPr id="11" name="TextBox 11"/>
            <p:cNvSpPr txBox="1"/>
            <p:nvPr/>
          </p:nvSpPr>
          <p:spPr>
            <a:xfrm>
              <a:off x="-1" y="324783"/>
              <a:ext cx="9443798" cy="1709869"/>
            </a:xfrm>
            <a:prstGeom prst="rect">
              <a:avLst/>
            </a:prstGeom>
          </p:spPr>
          <p:txBody>
            <a:bodyPr lIns="0" tIns="0" rIns="0" bIns="0" rtlCol="0" anchor="t">
              <a:spAutoFit/>
            </a:bodyPr>
            <a:lstStyle/>
            <a:p>
              <a:pPr>
                <a:lnSpc>
                  <a:spcPts val="5040"/>
                </a:lnSpc>
                <a:spcBef>
                  <a:spcPct val="0"/>
                </a:spcBef>
              </a:pPr>
              <a:r>
                <a:rPr lang="en-US" sz="3600" dirty="0">
                  <a:solidFill>
                    <a:srgbClr val="75C7FB"/>
                  </a:solidFill>
                  <a:latin typeface="Inknut Antiqua Medium"/>
                </a:rPr>
                <a:t>Seattle is a cost-effective and enjoyable city to visit!</a:t>
              </a:r>
            </a:p>
          </p:txBody>
        </p:sp>
        <p:sp>
          <p:nvSpPr>
            <p:cNvPr id="13" name="TextBox 13"/>
            <p:cNvSpPr txBox="1"/>
            <p:nvPr/>
          </p:nvSpPr>
          <p:spPr>
            <a:xfrm>
              <a:off x="-2" y="3803464"/>
              <a:ext cx="9443798" cy="854935"/>
            </a:xfrm>
            <a:prstGeom prst="rect">
              <a:avLst/>
            </a:prstGeom>
          </p:spPr>
          <p:txBody>
            <a:bodyPr lIns="0" tIns="0" rIns="0" bIns="0" rtlCol="0" anchor="t">
              <a:spAutoFit/>
            </a:bodyPr>
            <a:lstStyle/>
            <a:p>
              <a:pPr>
                <a:lnSpc>
                  <a:spcPts val="5040"/>
                </a:lnSpc>
                <a:spcBef>
                  <a:spcPct val="0"/>
                </a:spcBef>
              </a:pPr>
              <a:r>
                <a:rPr lang="en-US" sz="3600" dirty="0">
                  <a:solidFill>
                    <a:srgbClr val="75C7FB"/>
                  </a:solidFill>
                  <a:latin typeface="Inknut Antiqua Medium"/>
                </a:rPr>
                <a:t>Given More Time…</a:t>
              </a:r>
            </a:p>
          </p:txBody>
        </p:sp>
      </p:grpSp>
      <p:grpSp>
        <p:nvGrpSpPr>
          <p:cNvPr id="16" name="Group 16"/>
          <p:cNvGrpSpPr/>
          <p:nvPr/>
        </p:nvGrpSpPr>
        <p:grpSpPr>
          <a:xfrm rot="-10800000">
            <a:off x="16379910" y="8572501"/>
            <a:ext cx="720315" cy="720315"/>
            <a:chOff x="0" y="0"/>
            <a:chExt cx="960421" cy="960421"/>
          </a:xfrm>
        </p:grpSpPr>
        <p:pic>
          <p:nvPicPr>
            <p:cNvPr id="17" name="Picture 17"/>
            <p:cNvPicPr>
              <a:picLocks noChangeAspect="1"/>
            </p:cNvPicPr>
            <p:nvPr/>
          </p:nvPicPr>
          <p:blipFill>
            <a:blip r:embed="rId4"/>
            <a:srcRect/>
            <a:stretch>
              <a:fillRect/>
            </a:stretch>
          </p:blipFill>
          <p:spPr>
            <a:xfrm rot="-10800000">
              <a:off x="0" y="0"/>
              <a:ext cx="960421" cy="960421"/>
            </a:xfrm>
            <a:prstGeom prst="rect">
              <a:avLst/>
            </a:prstGeom>
          </p:spPr>
        </p:pic>
        <p:pic>
          <p:nvPicPr>
            <p:cNvPr id="18" name="Picture 18"/>
            <p:cNvPicPr>
              <a:picLocks noChangeAspect="1"/>
            </p:cNvPicPr>
            <p:nvPr/>
          </p:nvPicPr>
          <p:blipFill>
            <a:blip r:embed="rId5"/>
            <a:srcRect/>
            <a:stretch>
              <a:fillRect/>
            </a:stretch>
          </p:blipFill>
          <p:spPr>
            <a:xfrm>
              <a:off x="234750" y="234750"/>
              <a:ext cx="490920" cy="490920"/>
            </a:xfrm>
            <a:prstGeom prst="rect">
              <a:avLst/>
            </a:prstGeom>
          </p:spPr>
        </p:pic>
      </p:grpSp>
      <p:sp>
        <p:nvSpPr>
          <p:cNvPr id="3" name="TextBox 3"/>
          <p:cNvSpPr txBox="1"/>
          <p:nvPr/>
        </p:nvSpPr>
        <p:spPr>
          <a:xfrm>
            <a:off x="9255289" y="919021"/>
            <a:ext cx="7668874" cy="1661993"/>
          </a:xfrm>
          <a:prstGeom prst="rect">
            <a:avLst/>
          </a:prstGeom>
        </p:spPr>
        <p:txBody>
          <a:bodyPr wrap="square" lIns="0" tIns="0" rIns="0" bIns="0" rtlCol="0" anchor="t">
            <a:spAutoFit/>
          </a:bodyPr>
          <a:lstStyle/>
          <a:p>
            <a:r>
              <a:rPr lang="en-US" sz="5400" spc="-72" dirty="0">
                <a:solidFill>
                  <a:schemeClr val="bg1"/>
                </a:solidFill>
                <a:latin typeface="Muli Bold"/>
              </a:rPr>
              <a:t>Conclusion &amp; Acknowledgments</a:t>
            </a:r>
          </a:p>
        </p:txBody>
      </p:sp>
      <p:sp>
        <p:nvSpPr>
          <p:cNvPr id="20" name="TextBox 10">
            <a:extLst>
              <a:ext uri="{FF2B5EF4-FFF2-40B4-BE49-F238E27FC236}">
                <a16:creationId xmlns:a16="http://schemas.microsoft.com/office/drawing/2014/main" id="{FA190588-9E41-0C4C-A8B0-666F1672304D}"/>
              </a:ext>
            </a:extLst>
          </p:cNvPr>
          <p:cNvSpPr txBox="1"/>
          <p:nvPr/>
        </p:nvSpPr>
        <p:spPr>
          <a:xfrm>
            <a:off x="9297061" y="6282461"/>
            <a:ext cx="7627102" cy="2456891"/>
          </a:xfrm>
          <a:prstGeom prst="rect">
            <a:avLst/>
          </a:prstGeom>
        </p:spPr>
        <p:txBody>
          <a:bodyPr wrap="square" lIns="0" tIns="0" rIns="0" bIns="0" rtlCol="0" anchor="t">
            <a:spAutoFit/>
          </a:bodyPr>
          <a:lstStyle/>
          <a:p>
            <a:pPr marL="457200" indent="-457200">
              <a:lnSpc>
                <a:spcPts val="3919"/>
              </a:lnSpc>
              <a:spcBef>
                <a:spcPct val="0"/>
              </a:spcBef>
              <a:buAutoNum type="arabicPeriod"/>
            </a:pPr>
            <a:r>
              <a:rPr lang="en-US" sz="2400" dirty="0">
                <a:solidFill>
                  <a:schemeClr val="bg1"/>
                </a:solidFill>
              </a:rPr>
              <a:t>Run the data on 1-2 other cities to create some comparisons</a:t>
            </a:r>
          </a:p>
          <a:p>
            <a:pPr marL="457200" indent="-457200">
              <a:lnSpc>
                <a:spcPts val="3919"/>
              </a:lnSpc>
              <a:spcBef>
                <a:spcPct val="0"/>
              </a:spcBef>
              <a:buAutoNum type="arabicPeriod"/>
            </a:pPr>
            <a:r>
              <a:rPr lang="en-US" sz="2400" dirty="0">
                <a:solidFill>
                  <a:schemeClr val="bg1"/>
                </a:solidFill>
              </a:rPr>
              <a:t>Look at activities, amenities, etc. by neighborhood</a:t>
            </a:r>
          </a:p>
          <a:p>
            <a:pPr marL="457200" indent="-457200">
              <a:lnSpc>
                <a:spcPts val="3919"/>
              </a:lnSpc>
              <a:spcBef>
                <a:spcPct val="0"/>
              </a:spcBef>
              <a:buAutoNum type="arabicPeriod"/>
            </a:pPr>
            <a:r>
              <a:rPr lang="en-US" sz="2400" dirty="0">
                <a:solidFill>
                  <a:schemeClr val="bg1"/>
                </a:solidFill>
              </a:rPr>
              <a:t>Build in general tourist information (i.e. monthly weather data, concert/sports events, etc.)</a:t>
            </a:r>
          </a:p>
        </p:txBody>
      </p:sp>
    </p:spTree>
    <p:extLst>
      <p:ext uri="{BB962C8B-B14F-4D97-AF65-F5344CB8AC3E}">
        <p14:creationId xmlns:p14="http://schemas.microsoft.com/office/powerpoint/2010/main" val="1741900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0852543" y="632486"/>
            <a:ext cx="2114947" cy="1966900"/>
          </a:xfrm>
          <a:prstGeom prst="rect">
            <a:avLst/>
          </a:prstGeom>
        </p:spPr>
      </p:pic>
      <p:pic>
        <p:nvPicPr>
          <p:cNvPr id="3" name="Picture 3"/>
          <p:cNvPicPr>
            <a:picLocks noChangeAspect="1"/>
          </p:cNvPicPr>
          <p:nvPr/>
        </p:nvPicPr>
        <p:blipFill>
          <a:blip r:embed="rId3"/>
          <a:srcRect/>
          <a:stretch>
            <a:fillRect/>
          </a:stretch>
        </p:blipFill>
        <p:spPr>
          <a:xfrm>
            <a:off x="15144353" y="7687614"/>
            <a:ext cx="2114947" cy="1966900"/>
          </a:xfrm>
          <a:prstGeom prst="rect">
            <a:avLst/>
          </a:prstGeom>
        </p:spPr>
      </p:pic>
      <p:grpSp>
        <p:nvGrpSpPr>
          <p:cNvPr id="4" name="Group 4"/>
          <p:cNvGrpSpPr/>
          <p:nvPr/>
        </p:nvGrpSpPr>
        <p:grpSpPr>
          <a:xfrm rot="-5400000">
            <a:off x="10789149" y="2173002"/>
            <a:ext cx="7417275" cy="4800891"/>
            <a:chOff x="0" y="0"/>
            <a:chExt cx="1923367" cy="1244915"/>
          </a:xfrm>
        </p:grpSpPr>
        <p:sp>
          <p:nvSpPr>
            <p:cNvPr id="5" name="Freeform 5"/>
            <p:cNvSpPr/>
            <p:nvPr/>
          </p:nvSpPr>
          <p:spPr>
            <a:xfrm>
              <a:off x="0" y="0"/>
              <a:ext cx="1923367" cy="1244915"/>
            </a:xfrm>
            <a:custGeom>
              <a:avLst/>
              <a:gdLst/>
              <a:ahLst/>
              <a:cxnLst/>
              <a:rect l="l" t="t" r="r" b="b"/>
              <a:pathLst>
                <a:path w="1923367" h="1244915">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p:spPr>
        </p:sp>
      </p:grpSp>
      <p:sp>
        <p:nvSpPr>
          <p:cNvPr id="6" name="TextBox 6"/>
          <p:cNvSpPr txBox="1"/>
          <p:nvPr/>
        </p:nvSpPr>
        <p:spPr>
          <a:xfrm>
            <a:off x="1028700" y="1777861"/>
            <a:ext cx="7065545" cy="4937947"/>
          </a:xfrm>
          <a:prstGeom prst="rect">
            <a:avLst/>
          </a:prstGeom>
        </p:spPr>
        <p:txBody>
          <a:bodyPr lIns="0" tIns="0" rIns="0" bIns="0" rtlCol="0" anchor="t">
            <a:spAutoFit/>
          </a:bodyPr>
          <a:lstStyle/>
          <a:p>
            <a:pPr>
              <a:lnSpc>
                <a:spcPts val="19250"/>
              </a:lnSpc>
            </a:pPr>
            <a:r>
              <a:rPr lang="en-US" sz="17500" spc="-175">
                <a:solidFill>
                  <a:srgbClr val="0048CD"/>
                </a:solidFill>
                <a:latin typeface="Muli Bold"/>
              </a:rPr>
              <a:t>Thank You!</a:t>
            </a:r>
          </a:p>
        </p:txBody>
      </p:sp>
      <p:pic>
        <p:nvPicPr>
          <p:cNvPr id="7" name="Picture 7"/>
          <p:cNvPicPr>
            <a:picLocks noChangeAspect="1"/>
          </p:cNvPicPr>
          <p:nvPr/>
        </p:nvPicPr>
        <p:blipFill>
          <a:blip r:embed="rId4"/>
          <a:srcRect/>
          <a:stretch>
            <a:fillRect/>
          </a:stretch>
        </p:blipFill>
        <p:spPr>
          <a:xfrm>
            <a:off x="8930703" y="2157943"/>
            <a:ext cx="8073573" cy="68625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05814" y="4610340"/>
            <a:ext cx="1545072" cy="1490995"/>
          </a:xfrm>
          <a:prstGeom prst="rect">
            <a:avLst/>
          </a:prstGeom>
        </p:spPr>
      </p:pic>
      <p:pic>
        <p:nvPicPr>
          <p:cNvPr id="3" name="Picture 3"/>
          <p:cNvPicPr>
            <a:picLocks noChangeAspect="1"/>
          </p:cNvPicPr>
          <p:nvPr/>
        </p:nvPicPr>
        <p:blipFill>
          <a:blip r:embed="rId4"/>
          <a:srcRect/>
          <a:stretch>
            <a:fillRect/>
          </a:stretch>
        </p:blipFill>
        <p:spPr>
          <a:xfrm>
            <a:off x="6205814" y="2893547"/>
            <a:ext cx="1633874" cy="1388793"/>
          </a:xfrm>
          <a:prstGeom prst="rect">
            <a:avLst/>
          </a:prstGeom>
        </p:spPr>
      </p:pic>
      <p:pic>
        <p:nvPicPr>
          <p:cNvPr id="4" name="Picture 4"/>
          <p:cNvPicPr>
            <a:picLocks noChangeAspect="1"/>
          </p:cNvPicPr>
          <p:nvPr/>
        </p:nvPicPr>
        <p:blipFill>
          <a:blip r:embed="rId5"/>
          <a:srcRect/>
          <a:stretch>
            <a:fillRect/>
          </a:stretch>
        </p:blipFill>
        <p:spPr>
          <a:xfrm>
            <a:off x="6364991" y="836414"/>
            <a:ext cx="1226719" cy="1703776"/>
          </a:xfrm>
          <a:prstGeom prst="rect">
            <a:avLst/>
          </a:prstGeom>
        </p:spPr>
      </p:pic>
      <p:pic>
        <p:nvPicPr>
          <p:cNvPr id="5" name="Picture 5"/>
          <p:cNvPicPr>
            <a:picLocks noChangeAspect="1"/>
          </p:cNvPicPr>
          <p:nvPr/>
        </p:nvPicPr>
        <p:blipFill>
          <a:blip r:embed="rId6"/>
          <a:srcRect/>
          <a:stretch>
            <a:fillRect/>
          </a:stretch>
        </p:blipFill>
        <p:spPr>
          <a:xfrm>
            <a:off x="15330316" y="1004086"/>
            <a:ext cx="1827384" cy="1425359"/>
          </a:xfrm>
          <a:prstGeom prst="rect">
            <a:avLst/>
          </a:prstGeom>
        </p:spPr>
      </p:pic>
      <p:pic>
        <p:nvPicPr>
          <p:cNvPr id="6" name="Picture 6"/>
          <p:cNvPicPr>
            <a:picLocks noChangeAspect="1"/>
          </p:cNvPicPr>
          <p:nvPr/>
        </p:nvPicPr>
        <p:blipFill>
          <a:blip r:embed="rId7"/>
          <a:srcRect/>
          <a:stretch>
            <a:fillRect/>
          </a:stretch>
        </p:blipFill>
        <p:spPr>
          <a:xfrm>
            <a:off x="8919900" y="7642309"/>
            <a:ext cx="1832673" cy="1722712"/>
          </a:xfrm>
          <a:prstGeom prst="rect">
            <a:avLst/>
          </a:prstGeom>
        </p:spPr>
      </p:pic>
      <p:pic>
        <p:nvPicPr>
          <p:cNvPr id="7" name="Picture 7"/>
          <p:cNvPicPr>
            <a:picLocks noChangeAspect="1"/>
          </p:cNvPicPr>
          <p:nvPr/>
        </p:nvPicPr>
        <p:blipFill>
          <a:blip r:embed="rId8"/>
          <a:srcRect/>
          <a:stretch>
            <a:fillRect/>
          </a:stretch>
        </p:blipFill>
        <p:spPr>
          <a:xfrm>
            <a:off x="12910093" y="982490"/>
            <a:ext cx="1856948" cy="1429850"/>
          </a:xfrm>
          <a:prstGeom prst="rect">
            <a:avLst/>
          </a:prstGeom>
        </p:spPr>
      </p:pic>
      <p:pic>
        <p:nvPicPr>
          <p:cNvPr id="8" name="Picture 8"/>
          <p:cNvPicPr>
            <a:picLocks noChangeAspect="1"/>
          </p:cNvPicPr>
          <p:nvPr/>
        </p:nvPicPr>
        <p:blipFill>
          <a:blip r:embed="rId9"/>
          <a:srcRect/>
          <a:stretch>
            <a:fillRect/>
          </a:stretch>
        </p:blipFill>
        <p:spPr>
          <a:xfrm>
            <a:off x="10463480" y="5826298"/>
            <a:ext cx="1481592" cy="1259353"/>
          </a:xfrm>
          <a:prstGeom prst="rect">
            <a:avLst/>
          </a:prstGeom>
        </p:spPr>
      </p:pic>
      <p:pic>
        <p:nvPicPr>
          <p:cNvPr id="9" name="Picture 9"/>
          <p:cNvPicPr>
            <a:picLocks noChangeAspect="1"/>
          </p:cNvPicPr>
          <p:nvPr/>
        </p:nvPicPr>
        <p:blipFill>
          <a:blip r:embed="rId10"/>
          <a:srcRect/>
          <a:stretch>
            <a:fillRect/>
          </a:stretch>
        </p:blipFill>
        <p:spPr>
          <a:xfrm>
            <a:off x="12189227" y="5826298"/>
            <a:ext cx="1945089" cy="1643600"/>
          </a:xfrm>
          <a:prstGeom prst="rect">
            <a:avLst/>
          </a:prstGeom>
        </p:spPr>
      </p:pic>
      <p:pic>
        <p:nvPicPr>
          <p:cNvPr id="10" name="Picture 10"/>
          <p:cNvPicPr>
            <a:picLocks noChangeAspect="1"/>
          </p:cNvPicPr>
          <p:nvPr/>
        </p:nvPicPr>
        <p:blipFill>
          <a:blip r:embed="rId11"/>
          <a:srcRect/>
          <a:stretch>
            <a:fillRect/>
          </a:stretch>
        </p:blipFill>
        <p:spPr>
          <a:xfrm>
            <a:off x="10364066" y="4412151"/>
            <a:ext cx="1419986" cy="1079190"/>
          </a:xfrm>
          <a:prstGeom prst="rect">
            <a:avLst/>
          </a:prstGeom>
        </p:spPr>
      </p:pic>
      <p:pic>
        <p:nvPicPr>
          <p:cNvPr id="11" name="Picture 11"/>
          <p:cNvPicPr>
            <a:picLocks noChangeAspect="1"/>
          </p:cNvPicPr>
          <p:nvPr/>
        </p:nvPicPr>
        <p:blipFill>
          <a:blip r:embed="rId12"/>
          <a:srcRect/>
          <a:stretch>
            <a:fillRect/>
          </a:stretch>
        </p:blipFill>
        <p:spPr>
          <a:xfrm>
            <a:off x="8215148" y="762885"/>
            <a:ext cx="1984001" cy="1666561"/>
          </a:xfrm>
          <a:prstGeom prst="rect">
            <a:avLst/>
          </a:prstGeom>
        </p:spPr>
      </p:pic>
      <p:pic>
        <p:nvPicPr>
          <p:cNvPr id="12" name="Picture 12"/>
          <p:cNvPicPr>
            <a:picLocks noChangeAspect="1"/>
          </p:cNvPicPr>
          <p:nvPr/>
        </p:nvPicPr>
        <p:blipFill>
          <a:blip r:embed="rId13"/>
          <a:srcRect/>
          <a:stretch>
            <a:fillRect/>
          </a:stretch>
        </p:blipFill>
        <p:spPr>
          <a:xfrm>
            <a:off x="8416355" y="2736282"/>
            <a:ext cx="1200131" cy="1044114"/>
          </a:xfrm>
          <a:prstGeom prst="rect">
            <a:avLst/>
          </a:prstGeom>
        </p:spPr>
      </p:pic>
      <p:pic>
        <p:nvPicPr>
          <p:cNvPr id="13" name="Picture 13"/>
          <p:cNvPicPr>
            <a:picLocks noChangeAspect="1"/>
          </p:cNvPicPr>
          <p:nvPr/>
        </p:nvPicPr>
        <p:blipFill>
          <a:blip r:embed="rId14"/>
          <a:srcRect/>
          <a:stretch>
            <a:fillRect/>
          </a:stretch>
        </p:blipFill>
        <p:spPr>
          <a:xfrm>
            <a:off x="12527990" y="2581214"/>
            <a:ext cx="1695320" cy="1305396"/>
          </a:xfrm>
          <a:prstGeom prst="rect">
            <a:avLst/>
          </a:prstGeom>
        </p:spPr>
      </p:pic>
      <p:pic>
        <p:nvPicPr>
          <p:cNvPr id="14" name="Picture 14"/>
          <p:cNvPicPr>
            <a:picLocks noChangeAspect="1"/>
          </p:cNvPicPr>
          <p:nvPr/>
        </p:nvPicPr>
        <p:blipFill>
          <a:blip r:embed="rId15"/>
          <a:srcRect/>
          <a:stretch>
            <a:fillRect/>
          </a:stretch>
        </p:blipFill>
        <p:spPr>
          <a:xfrm>
            <a:off x="12883115" y="8126503"/>
            <a:ext cx="1251200" cy="1232432"/>
          </a:xfrm>
          <a:prstGeom prst="rect">
            <a:avLst/>
          </a:prstGeom>
        </p:spPr>
      </p:pic>
      <p:pic>
        <p:nvPicPr>
          <p:cNvPr id="15" name="Picture 15"/>
          <p:cNvPicPr>
            <a:picLocks noChangeAspect="1"/>
          </p:cNvPicPr>
          <p:nvPr/>
        </p:nvPicPr>
        <p:blipFill>
          <a:blip r:embed="rId16"/>
          <a:srcRect/>
          <a:stretch>
            <a:fillRect/>
          </a:stretch>
        </p:blipFill>
        <p:spPr>
          <a:xfrm>
            <a:off x="14902901" y="2777623"/>
            <a:ext cx="2356399" cy="1790863"/>
          </a:xfrm>
          <a:prstGeom prst="rect">
            <a:avLst/>
          </a:prstGeom>
        </p:spPr>
      </p:pic>
      <p:pic>
        <p:nvPicPr>
          <p:cNvPr id="16" name="Picture 16"/>
          <p:cNvPicPr>
            <a:picLocks noChangeAspect="1"/>
          </p:cNvPicPr>
          <p:nvPr/>
        </p:nvPicPr>
        <p:blipFill>
          <a:blip r:embed="rId17"/>
          <a:srcRect/>
          <a:stretch>
            <a:fillRect/>
          </a:stretch>
        </p:blipFill>
        <p:spPr>
          <a:xfrm>
            <a:off x="10506868" y="1032806"/>
            <a:ext cx="1682359" cy="1379534"/>
          </a:xfrm>
          <a:prstGeom prst="rect">
            <a:avLst/>
          </a:prstGeom>
        </p:spPr>
      </p:pic>
      <p:pic>
        <p:nvPicPr>
          <p:cNvPr id="17" name="Picture 17"/>
          <p:cNvPicPr>
            <a:picLocks noChangeAspect="1"/>
          </p:cNvPicPr>
          <p:nvPr/>
        </p:nvPicPr>
        <p:blipFill>
          <a:blip r:embed="rId18"/>
          <a:srcRect/>
          <a:stretch>
            <a:fillRect/>
          </a:stretch>
        </p:blipFill>
        <p:spPr>
          <a:xfrm>
            <a:off x="12196441" y="4105307"/>
            <a:ext cx="1427305" cy="1384485"/>
          </a:xfrm>
          <a:prstGeom prst="rect">
            <a:avLst/>
          </a:prstGeom>
        </p:spPr>
      </p:pic>
      <p:pic>
        <p:nvPicPr>
          <p:cNvPr id="18" name="Picture 18"/>
          <p:cNvPicPr>
            <a:picLocks noChangeAspect="1"/>
          </p:cNvPicPr>
          <p:nvPr/>
        </p:nvPicPr>
        <p:blipFill>
          <a:blip r:embed="rId19"/>
          <a:srcRect/>
          <a:stretch>
            <a:fillRect/>
          </a:stretch>
        </p:blipFill>
        <p:spPr>
          <a:xfrm>
            <a:off x="16198735" y="4851040"/>
            <a:ext cx="1060565" cy="1028748"/>
          </a:xfrm>
          <a:prstGeom prst="rect">
            <a:avLst/>
          </a:prstGeom>
        </p:spPr>
      </p:pic>
      <p:pic>
        <p:nvPicPr>
          <p:cNvPr id="19" name="Picture 19"/>
          <p:cNvPicPr>
            <a:picLocks noChangeAspect="1"/>
          </p:cNvPicPr>
          <p:nvPr/>
        </p:nvPicPr>
        <p:blipFill>
          <a:blip r:embed="rId20"/>
          <a:srcRect/>
          <a:stretch>
            <a:fillRect/>
          </a:stretch>
        </p:blipFill>
        <p:spPr>
          <a:xfrm>
            <a:off x="8090357" y="4212287"/>
            <a:ext cx="2027787" cy="1277506"/>
          </a:xfrm>
          <a:prstGeom prst="rect">
            <a:avLst/>
          </a:prstGeom>
        </p:spPr>
      </p:pic>
      <p:pic>
        <p:nvPicPr>
          <p:cNvPr id="20" name="Picture 20"/>
          <p:cNvPicPr>
            <a:picLocks noChangeAspect="1"/>
          </p:cNvPicPr>
          <p:nvPr/>
        </p:nvPicPr>
        <p:blipFill>
          <a:blip r:embed="rId21"/>
          <a:srcRect/>
          <a:stretch>
            <a:fillRect/>
          </a:stretch>
        </p:blipFill>
        <p:spPr>
          <a:xfrm>
            <a:off x="6162623" y="6728274"/>
            <a:ext cx="2346586" cy="1067697"/>
          </a:xfrm>
          <a:prstGeom prst="rect">
            <a:avLst/>
          </a:prstGeom>
        </p:spPr>
      </p:pic>
      <p:pic>
        <p:nvPicPr>
          <p:cNvPr id="21" name="Picture 21"/>
          <p:cNvPicPr>
            <a:picLocks noChangeAspect="1"/>
          </p:cNvPicPr>
          <p:nvPr/>
        </p:nvPicPr>
        <p:blipFill>
          <a:blip r:embed="rId22"/>
          <a:srcRect/>
          <a:stretch>
            <a:fillRect/>
          </a:stretch>
        </p:blipFill>
        <p:spPr>
          <a:xfrm>
            <a:off x="8453226" y="5988912"/>
            <a:ext cx="1740856" cy="1096739"/>
          </a:xfrm>
          <a:prstGeom prst="rect">
            <a:avLst/>
          </a:prstGeom>
        </p:spPr>
      </p:pic>
      <p:pic>
        <p:nvPicPr>
          <p:cNvPr id="22" name="Picture 22"/>
          <p:cNvPicPr>
            <a:picLocks noChangeAspect="1"/>
          </p:cNvPicPr>
          <p:nvPr/>
        </p:nvPicPr>
        <p:blipFill>
          <a:blip r:embed="rId23"/>
          <a:srcRect/>
          <a:stretch>
            <a:fillRect/>
          </a:stretch>
        </p:blipFill>
        <p:spPr>
          <a:xfrm>
            <a:off x="15958018" y="6257044"/>
            <a:ext cx="1344204" cy="1804300"/>
          </a:xfrm>
          <a:prstGeom prst="rect">
            <a:avLst/>
          </a:prstGeom>
        </p:spPr>
      </p:pic>
      <p:pic>
        <p:nvPicPr>
          <p:cNvPr id="23" name="Picture 23"/>
          <p:cNvPicPr>
            <a:picLocks noChangeAspect="1"/>
          </p:cNvPicPr>
          <p:nvPr/>
        </p:nvPicPr>
        <p:blipFill>
          <a:blip r:embed="rId24"/>
          <a:srcRect/>
          <a:stretch>
            <a:fillRect/>
          </a:stretch>
        </p:blipFill>
        <p:spPr>
          <a:xfrm>
            <a:off x="14516843" y="6101334"/>
            <a:ext cx="1125964" cy="1160788"/>
          </a:xfrm>
          <a:prstGeom prst="rect">
            <a:avLst/>
          </a:prstGeom>
        </p:spPr>
      </p:pic>
      <p:pic>
        <p:nvPicPr>
          <p:cNvPr id="24" name="Picture 24"/>
          <p:cNvPicPr>
            <a:picLocks noChangeAspect="1"/>
          </p:cNvPicPr>
          <p:nvPr/>
        </p:nvPicPr>
        <p:blipFill>
          <a:blip r:embed="rId25"/>
          <a:srcRect/>
          <a:stretch>
            <a:fillRect/>
          </a:stretch>
        </p:blipFill>
        <p:spPr>
          <a:xfrm>
            <a:off x="10148409" y="2736282"/>
            <a:ext cx="1851301" cy="1249628"/>
          </a:xfrm>
          <a:prstGeom prst="rect">
            <a:avLst/>
          </a:prstGeom>
        </p:spPr>
      </p:pic>
      <p:pic>
        <p:nvPicPr>
          <p:cNvPr id="25" name="Picture 25"/>
          <p:cNvPicPr>
            <a:picLocks noChangeAspect="1"/>
          </p:cNvPicPr>
          <p:nvPr/>
        </p:nvPicPr>
        <p:blipFill>
          <a:blip r:embed="rId26"/>
          <a:srcRect/>
          <a:stretch>
            <a:fillRect/>
          </a:stretch>
        </p:blipFill>
        <p:spPr>
          <a:xfrm>
            <a:off x="13998516" y="4818637"/>
            <a:ext cx="1644291" cy="986575"/>
          </a:xfrm>
          <a:prstGeom prst="rect">
            <a:avLst/>
          </a:prstGeom>
        </p:spPr>
      </p:pic>
      <p:pic>
        <p:nvPicPr>
          <p:cNvPr id="26" name="Picture 26"/>
          <p:cNvPicPr>
            <a:picLocks noChangeAspect="1"/>
          </p:cNvPicPr>
          <p:nvPr/>
        </p:nvPicPr>
        <p:blipFill>
          <a:blip r:embed="rId27"/>
          <a:srcRect/>
          <a:stretch>
            <a:fillRect/>
          </a:stretch>
        </p:blipFill>
        <p:spPr>
          <a:xfrm>
            <a:off x="14516843" y="7669178"/>
            <a:ext cx="930265" cy="1722712"/>
          </a:xfrm>
          <a:prstGeom prst="rect">
            <a:avLst/>
          </a:prstGeom>
        </p:spPr>
      </p:pic>
      <p:pic>
        <p:nvPicPr>
          <p:cNvPr id="27" name="Picture 27"/>
          <p:cNvPicPr>
            <a:picLocks noChangeAspect="1"/>
          </p:cNvPicPr>
          <p:nvPr/>
        </p:nvPicPr>
        <p:blipFill>
          <a:blip r:embed="rId28"/>
          <a:srcRect/>
          <a:stretch>
            <a:fillRect/>
          </a:stretch>
        </p:blipFill>
        <p:spPr>
          <a:xfrm>
            <a:off x="6205814" y="8286260"/>
            <a:ext cx="2303396" cy="1105630"/>
          </a:xfrm>
          <a:prstGeom prst="rect">
            <a:avLst/>
          </a:prstGeom>
        </p:spPr>
      </p:pic>
      <p:pic>
        <p:nvPicPr>
          <p:cNvPr id="28" name="Picture 28"/>
          <p:cNvPicPr>
            <a:picLocks noChangeAspect="1"/>
          </p:cNvPicPr>
          <p:nvPr/>
        </p:nvPicPr>
        <p:blipFill>
          <a:blip r:embed="rId29"/>
          <a:srcRect/>
          <a:stretch>
            <a:fillRect/>
          </a:stretch>
        </p:blipFill>
        <p:spPr>
          <a:xfrm>
            <a:off x="10982918" y="7486120"/>
            <a:ext cx="1545072" cy="1872815"/>
          </a:xfrm>
          <a:prstGeom prst="rect">
            <a:avLst/>
          </a:prstGeom>
        </p:spPr>
      </p:pic>
      <p:grpSp>
        <p:nvGrpSpPr>
          <p:cNvPr id="29" name="Group 29"/>
          <p:cNvGrpSpPr/>
          <p:nvPr/>
        </p:nvGrpSpPr>
        <p:grpSpPr>
          <a:xfrm>
            <a:off x="1028700" y="3181712"/>
            <a:ext cx="4524024" cy="3923576"/>
            <a:chOff x="0" y="0"/>
            <a:chExt cx="6032033" cy="5231434"/>
          </a:xfrm>
        </p:grpSpPr>
        <p:sp>
          <p:nvSpPr>
            <p:cNvPr id="30" name="TextBox 30"/>
            <p:cNvSpPr txBox="1"/>
            <p:nvPr/>
          </p:nvSpPr>
          <p:spPr>
            <a:xfrm>
              <a:off x="0" y="3300107"/>
              <a:ext cx="6032033" cy="1931327"/>
            </a:xfrm>
            <a:prstGeom prst="rect">
              <a:avLst/>
            </a:prstGeom>
          </p:spPr>
          <p:txBody>
            <a:bodyPr lIns="0" tIns="0" rIns="0" bIns="0" rtlCol="0" anchor="t">
              <a:spAutoFit/>
            </a:bodyPr>
            <a:lstStyle/>
            <a:p>
              <a:pPr algn="l">
                <a:lnSpc>
                  <a:spcPts val="3919"/>
                </a:lnSpc>
                <a:spcBef>
                  <a:spcPct val="0"/>
                </a:spcBef>
              </a:pPr>
              <a:r>
                <a:rPr lang="en-US" sz="2800">
                  <a:solidFill>
                    <a:srgbClr val="0048CD"/>
                  </a:solidFill>
                  <a:latin typeface="Muli Regular"/>
                </a:rPr>
                <a:t>Use these free, recolourable icons and illustrations in your design.</a:t>
              </a:r>
            </a:p>
          </p:txBody>
        </p:sp>
        <p:sp>
          <p:nvSpPr>
            <p:cNvPr id="31" name="TextBox 31"/>
            <p:cNvSpPr txBox="1"/>
            <p:nvPr/>
          </p:nvSpPr>
          <p:spPr>
            <a:xfrm>
              <a:off x="0" y="76200"/>
              <a:ext cx="6032033" cy="2720397"/>
            </a:xfrm>
            <a:prstGeom prst="rect">
              <a:avLst/>
            </a:prstGeom>
          </p:spPr>
          <p:txBody>
            <a:bodyPr lIns="0" tIns="0" rIns="0" bIns="0" rtlCol="0" anchor="t">
              <a:spAutoFit/>
            </a:bodyPr>
            <a:lstStyle/>
            <a:p>
              <a:pPr>
                <a:lnSpc>
                  <a:spcPts val="7920"/>
                </a:lnSpc>
              </a:pPr>
              <a:r>
                <a:rPr lang="en-US" sz="7200" spc="-72">
                  <a:solidFill>
                    <a:srgbClr val="0048CD"/>
                  </a:solidFill>
                  <a:latin typeface="Muli Bold"/>
                </a:rPr>
                <a:t>Icons/</a:t>
              </a:r>
            </a:p>
            <a:p>
              <a:pPr>
                <a:lnSpc>
                  <a:spcPts val="7920"/>
                </a:lnSpc>
              </a:pPr>
              <a:r>
                <a:rPr lang="en-US" sz="7200" spc="-72">
                  <a:solidFill>
                    <a:srgbClr val="0048CD"/>
                  </a:solidFill>
                  <a:latin typeface="Muli Bold"/>
                </a:rPr>
                <a:t>Graphics</a:t>
              </a:r>
            </a:p>
          </p:txBody>
        </p:sp>
      </p:grpSp>
      <p:pic>
        <p:nvPicPr>
          <p:cNvPr id="32" name="Picture 32"/>
          <p:cNvPicPr>
            <a:picLocks noChangeAspect="1"/>
          </p:cNvPicPr>
          <p:nvPr/>
        </p:nvPicPr>
        <p:blipFill>
          <a:blip r:embed="rId30"/>
          <a:srcRect/>
          <a:stretch>
            <a:fillRect/>
          </a:stretch>
        </p:blipFill>
        <p:spPr>
          <a:xfrm>
            <a:off x="15956481" y="8503665"/>
            <a:ext cx="1545072" cy="9424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grpSp>
        <p:nvGrpSpPr>
          <p:cNvPr id="2" name="Group 2"/>
          <p:cNvGrpSpPr/>
          <p:nvPr/>
        </p:nvGrpSpPr>
        <p:grpSpPr>
          <a:xfrm>
            <a:off x="9405785" y="3508418"/>
            <a:ext cx="6450066" cy="4618896"/>
            <a:chOff x="0" y="0"/>
            <a:chExt cx="1835257" cy="1314229"/>
          </a:xfrm>
        </p:grpSpPr>
        <p:sp>
          <p:nvSpPr>
            <p:cNvPr id="3" name="Freeform 3"/>
            <p:cNvSpPr/>
            <p:nvPr/>
          </p:nvSpPr>
          <p:spPr>
            <a:xfrm>
              <a:off x="0" y="0"/>
              <a:ext cx="1835257" cy="1314229"/>
            </a:xfrm>
            <a:custGeom>
              <a:avLst/>
              <a:gdLst/>
              <a:ahLst/>
              <a:cxnLst/>
              <a:rect l="l" t="t" r="r" b="b"/>
              <a:pathLst>
                <a:path w="1835257" h="1314229">
                  <a:moveTo>
                    <a:pt x="1710797" y="1314229"/>
                  </a:moveTo>
                  <a:lnTo>
                    <a:pt x="124460" y="1314229"/>
                  </a:lnTo>
                  <a:cubicBezTo>
                    <a:pt x="55880" y="1314229"/>
                    <a:pt x="0" y="1258349"/>
                    <a:pt x="0" y="1189769"/>
                  </a:cubicBezTo>
                  <a:lnTo>
                    <a:pt x="0" y="124460"/>
                  </a:lnTo>
                  <a:cubicBezTo>
                    <a:pt x="0" y="55880"/>
                    <a:pt x="55880" y="0"/>
                    <a:pt x="124460" y="0"/>
                  </a:cubicBezTo>
                  <a:lnTo>
                    <a:pt x="1710797" y="0"/>
                  </a:lnTo>
                  <a:cubicBezTo>
                    <a:pt x="1779377" y="0"/>
                    <a:pt x="1835257" y="55880"/>
                    <a:pt x="1835257" y="124460"/>
                  </a:cubicBezTo>
                  <a:lnTo>
                    <a:pt x="1835257" y="1189769"/>
                  </a:lnTo>
                  <a:cubicBezTo>
                    <a:pt x="1835257" y="1258349"/>
                    <a:pt x="1779377" y="1314229"/>
                    <a:pt x="1710797" y="1314229"/>
                  </a:cubicBezTo>
                  <a:close/>
                </a:path>
              </a:pathLst>
            </a:custGeom>
            <a:solidFill>
              <a:srgbClr val="FFFFFF"/>
            </a:solidFill>
          </p:spPr>
        </p:sp>
      </p:grpSp>
      <p:pic>
        <p:nvPicPr>
          <p:cNvPr id="4" name="Picture 4"/>
          <p:cNvPicPr>
            <a:picLocks noChangeAspect="1"/>
          </p:cNvPicPr>
          <p:nvPr/>
        </p:nvPicPr>
        <p:blipFill>
          <a:blip r:embed="rId3"/>
          <a:srcRect/>
          <a:stretch>
            <a:fillRect/>
          </a:stretch>
        </p:blipFill>
        <p:spPr>
          <a:xfrm>
            <a:off x="13698918" y="609475"/>
            <a:ext cx="2151110" cy="2000532"/>
          </a:xfrm>
          <a:prstGeom prst="rect">
            <a:avLst/>
          </a:prstGeom>
        </p:spPr>
      </p:pic>
      <p:pic>
        <p:nvPicPr>
          <p:cNvPr id="5" name="Picture 5"/>
          <p:cNvPicPr>
            <a:picLocks noChangeAspect="1"/>
          </p:cNvPicPr>
          <p:nvPr/>
        </p:nvPicPr>
        <p:blipFill>
          <a:blip r:embed="rId3"/>
          <a:srcRect/>
          <a:stretch>
            <a:fillRect/>
          </a:stretch>
        </p:blipFill>
        <p:spPr>
          <a:xfrm>
            <a:off x="13698918" y="-1259920"/>
            <a:ext cx="2151110" cy="2000532"/>
          </a:xfrm>
          <a:prstGeom prst="rect">
            <a:avLst/>
          </a:prstGeom>
        </p:spPr>
      </p:pic>
      <p:pic>
        <p:nvPicPr>
          <p:cNvPr id="6" name="Picture 6"/>
          <p:cNvPicPr>
            <a:picLocks noChangeAspect="1"/>
          </p:cNvPicPr>
          <p:nvPr/>
        </p:nvPicPr>
        <p:blipFill>
          <a:blip r:embed="rId3"/>
          <a:srcRect/>
          <a:stretch>
            <a:fillRect/>
          </a:stretch>
        </p:blipFill>
        <p:spPr>
          <a:xfrm>
            <a:off x="8381139" y="8986654"/>
            <a:ext cx="2151110" cy="2000532"/>
          </a:xfrm>
          <a:prstGeom prst="rect">
            <a:avLst/>
          </a:prstGeom>
        </p:spPr>
      </p:pic>
      <p:pic>
        <p:nvPicPr>
          <p:cNvPr id="7" name="Picture 7"/>
          <p:cNvPicPr>
            <a:picLocks noChangeAspect="1"/>
          </p:cNvPicPr>
          <p:nvPr/>
        </p:nvPicPr>
        <p:blipFill>
          <a:blip r:embed="rId4"/>
          <a:srcRect/>
          <a:stretch>
            <a:fillRect/>
          </a:stretch>
        </p:blipFill>
        <p:spPr>
          <a:xfrm rot="218997">
            <a:off x="13325123" y="1331362"/>
            <a:ext cx="2629673" cy="1078166"/>
          </a:xfrm>
          <a:prstGeom prst="rect">
            <a:avLst/>
          </a:prstGeom>
        </p:spPr>
      </p:pic>
      <p:grpSp>
        <p:nvGrpSpPr>
          <p:cNvPr id="8" name="Group 8"/>
          <p:cNvGrpSpPr/>
          <p:nvPr/>
        </p:nvGrpSpPr>
        <p:grpSpPr>
          <a:xfrm>
            <a:off x="9405785" y="2113389"/>
            <a:ext cx="6444243" cy="3418474"/>
            <a:chOff x="0" y="0"/>
            <a:chExt cx="1833600" cy="972669"/>
          </a:xfrm>
        </p:grpSpPr>
        <p:sp>
          <p:nvSpPr>
            <p:cNvPr id="9" name="Freeform 9"/>
            <p:cNvSpPr/>
            <p:nvPr/>
          </p:nvSpPr>
          <p:spPr>
            <a:xfrm>
              <a:off x="0" y="0"/>
              <a:ext cx="1833600" cy="972669"/>
            </a:xfrm>
            <a:custGeom>
              <a:avLst/>
              <a:gdLst/>
              <a:ahLst/>
              <a:cxnLst/>
              <a:rect l="l" t="t" r="r" b="b"/>
              <a:pathLst>
                <a:path w="1833600" h="972669">
                  <a:moveTo>
                    <a:pt x="1709140" y="972669"/>
                  </a:moveTo>
                  <a:lnTo>
                    <a:pt x="124460" y="972669"/>
                  </a:lnTo>
                  <a:cubicBezTo>
                    <a:pt x="55880" y="972669"/>
                    <a:pt x="0" y="916789"/>
                    <a:pt x="0" y="848209"/>
                  </a:cubicBezTo>
                  <a:lnTo>
                    <a:pt x="0" y="124460"/>
                  </a:lnTo>
                  <a:cubicBezTo>
                    <a:pt x="0" y="55880"/>
                    <a:pt x="55880" y="0"/>
                    <a:pt x="124460" y="0"/>
                  </a:cubicBezTo>
                  <a:lnTo>
                    <a:pt x="1709140" y="0"/>
                  </a:lnTo>
                  <a:cubicBezTo>
                    <a:pt x="1777721" y="0"/>
                    <a:pt x="1833600" y="55880"/>
                    <a:pt x="1833600" y="124460"/>
                  </a:cubicBezTo>
                  <a:lnTo>
                    <a:pt x="1833600" y="848209"/>
                  </a:lnTo>
                  <a:cubicBezTo>
                    <a:pt x="1833600" y="916789"/>
                    <a:pt x="1777721" y="972669"/>
                    <a:pt x="1709140" y="972669"/>
                  </a:cubicBezTo>
                  <a:close/>
                </a:path>
              </a:pathLst>
            </a:custGeom>
            <a:solidFill>
              <a:srgbClr val="75C7FB"/>
            </a:solidFill>
          </p:spPr>
        </p:sp>
      </p:grpSp>
      <p:pic>
        <p:nvPicPr>
          <p:cNvPr id="10" name="Picture 10"/>
          <p:cNvPicPr>
            <a:picLocks noChangeAspect="1"/>
          </p:cNvPicPr>
          <p:nvPr/>
        </p:nvPicPr>
        <p:blipFill>
          <a:blip r:embed="rId4"/>
          <a:srcRect/>
          <a:stretch>
            <a:fillRect/>
          </a:stretch>
        </p:blipFill>
        <p:spPr>
          <a:xfrm>
            <a:off x="7964580" y="4272520"/>
            <a:ext cx="2692088" cy="1103756"/>
          </a:xfrm>
          <a:prstGeom prst="rect">
            <a:avLst/>
          </a:prstGeom>
        </p:spPr>
      </p:pic>
      <p:sp>
        <p:nvSpPr>
          <p:cNvPr id="11" name="TextBox 11"/>
          <p:cNvSpPr txBox="1"/>
          <p:nvPr/>
        </p:nvSpPr>
        <p:spPr>
          <a:xfrm rot="-5400000">
            <a:off x="14138420" y="4814910"/>
            <a:ext cx="5361019" cy="412546"/>
          </a:xfrm>
          <a:prstGeom prst="rect">
            <a:avLst/>
          </a:prstGeom>
        </p:spPr>
        <p:txBody>
          <a:bodyPr lIns="0" tIns="0" rIns="0" bIns="0" rtlCol="0" anchor="t">
            <a:spAutoFit/>
          </a:bodyPr>
          <a:lstStyle/>
          <a:p>
            <a:pPr algn="r">
              <a:lnSpc>
                <a:spcPts val="3359"/>
              </a:lnSpc>
              <a:spcBef>
                <a:spcPct val="0"/>
              </a:spcBef>
            </a:pPr>
            <a:endParaRPr/>
          </a:p>
        </p:txBody>
      </p:sp>
      <p:pic>
        <p:nvPicPr>
          <p:cNvPr id="12" name="Picture 12"/>
          <p:cNvPicPr>
            <a:picLocks noChangeAspect="1"/>
          </p:cNvPicPr>
          <p:nvPr/>
        </p:nvPicPr>
        <p:blipFill>
          <a:blip r:embed="rId3"/>
          <a:srcRect/>
          <a:stretch>
            <a:fillRect/>
          </a:stretch>
        </p:blipFill>
        <p:spPr>
          <a:xfrm>
            <a:off x="8381139" y="6701427"/>
            <a:ext cx="2151110" cy="2000532"/>
          </a:xfrm>
          <a:prstGeom prst="rect">
            <a:avLst/>
          </a:prstGeom>
        </p:spPr>
      </p:pic>
      <p:grpSp>
        <p:nvGrpSpPr>
          <p:cNvPr id="13" name="Group 13"/>
          <p:cNvGrpSpPr/>
          <p:nvPr/>
        </p:nvGrpSpPr>
        <p:grpSpPr>
          <a:xfrm>
            <a:off x="1028700" y="1986166"/>
            <a:ext cx="6217302" cy="5991236"/>
            <a:chOff x="0" y="133350"/>
            <a:chExt cx="8289736" cy="7988314"/>
          </a:xfrm>
        </p:grpSpPr>
        <p:sp>
          <p:nvSpPr>
            <p:cNvPr id="14" name="TextBox 14"/>
            <p:cNvSpPr txBox="1"/>
            <p:nvPr/>
          </p:nvSpPr>
          <p:spPr>
            <a:xfrm>
              <a:off x="0" y="133350"/>
              <a:ext cx="8289736" cy="5200474"/>
            </a:xfrm>
            <a:prstGeom prst="rect">
              <a:avLst/>
            </a:prstGeom>
          </p:spPr>
          <p:txBody>
            <a:bodyPr lIns="0" tIns="0" rIns="0" bIns="0" rtlCol="0" anchor="t">
              <a:spAutoFit/>
            </a:bodyPr>
            <a:lstStyle/>
            <a:p>
              <a:pPr>
                <a:lnSpc>
                  <a:spcPts val="15143"/>
                </a:lnSpc>
              </a:pPr>
              <a:r>
                <a:rPr lang="en-US" sz="13767" spc="-137">
                  <a:solidFill>
                    <a:srgbClr val="FFFFFF"/>
                  </a:solidFill>
                  <a:latin typeface="Muli Bold"/>
                </a:rPr>
                <a:t>The Team</a:t>
              </a:r>
            </a:p>
          </p:txBody>
        </p:sp>
        <p:sp>
          <p:nvSpPr>
            <p:cNvPr id="15" name="TextBox 15"/>
            <p:cNvSpPr txBox="1"/>
            <p:nvPr/>
          </p:nvSpPr>
          <p:spPr>
            <a:xfrm>
              <a:off x="0" y="5874895"/>
              <a:ext cx="8289736" cy="2246769"/>
            </a:xfrm>
            <a:prstGeom prst="rect">
              <a:avLst/>
            </a:prstGeom>
          </p:spPr>
          <p:txBody>
            <a:bodyPr lIns="0" tIns="0" rIns="0" bIns="0" rtlCol="0" anchor="t">
              <a:spAutoFit/>
            </a:bodyPr>
            <a:lstStyle/>
            <a:p>
              <a:pPr>
                <a:lnSpc>
                  <a:spcPts val="4480"/>
                </a:lnSpc>
              </a:pPr>
              <a:r>
                <a:rPr lang="en-US" sz="3199" dirty="0">
                  <a:solidFill>
                    <a:srgbClr val="FFFFFF"/>
                  </a:solidFill>
                  <a:latin typeface="Muli Regular"/>
                </a:rPr>
                <a:t>Caiti Donovan</a:t>
              </a:r>
            </a:p>
            <a:p>
              <a:pPr>
                <a:lnSpc>
                  <a:spcPts val="4480"/>
                </a:lnSpc>
              </a:pPr>
              <a:r>
                <a:rPr lang="en-US" sz="3200" dirty="0">
                  <a:solidFill>
                    <a:srgbClr val="FFFFFF"/>
                  </a:solidFill>
                  <a:latin typeface="Muli Regular"/>
                </a:rPr>
                <a:t>Amanda Luna</a:t>
              </a:r>
            </a:p>
            <a:p>
              <a:pPr>
                <a:lnSpc>
                  <a:spcPts val="4480"/>
                </a:lnSpc>
              </a:pPr>
              <a:r>
                <a:rPr lang="en-US" sz="3200" dirty="0" err="1">
                  <a:solidFill>
                    <a:srgbClr val="FFFFFF"/>
                  </a:solidFill>
                  <a:latin typeface="Muli Regular"/>
                </a:rPr>
                <a:t>Yuly</a:t>
              </a:r>
              <a:r>
                <a:rPr lang="en-US" sz="3200" dirty="0">
                  <a:solidFill>
                    <a:srgbClr val="FFFFFF"/>
                  </a:solidFill>
                  <a:latin typeface="Muli Regular"/>
                </a:rPr>
                <a:t> Alcantara</a:t>
              </a:r>
            </a:p>
          </p:txBody>
        </p:sp>
      </p:grpSp>
      <p:pic>
        <p:nvPicPr>
          <p:cNvPr id="16" name="Picture 16"/>
          <p:cNvPicPr>
            <a:picLocks noChangeAspect="1"/>
          </p:cNvPicPr>
          <p:nvPr/>
        </p:nvPicPr>
        <p:blipFill>
          <a:blip r:embed="rId5"/>
          <a:srcRect/>
          <a:stretch>
            <a:fillRect/>
          </a:stretch>
        </p:blipFill>
        <p:spPr>
          <a:xfrm>
            <a:off x="8858379" y="3729390"/>
            <a:ext cx="7984363" cy="4511165"/>
          </a:xfrm>
          <a:prstGeom prst="rect">
            <a:avLst/>
          </a:prstGeom>
        </p:spPr>
      </p:pic>
      <p:grpSp>
        <p:nvGrpSpPr>
          <p:cNvPr id="17" name="Group 16">
            <a:extLst>
              <a:ext uri="{FF2B5EF4-FFF2-40B4-BE49-F238E27FC236}">
                <a16:creationId xmlns:a16="http://schemas.microsoft.com/office/drawing/2014/main" id="{E3A3996B-BC41-D543-ACF3-A486CB274436}"/>
              </a:ext>
            </a:extLst>
          </p:cNvPr>
          <p:cNvGrpSpPr/>
          <p:nvPr/>
        </p:nvGrpSpPr>
        <p:grpSpPr>
          <a:xfrm rot="-10800000">
            <a:off x="16379910" y="8572501"/>
            <a:ext cx="720315" cy="720315"/>
            <a:chOff x="0" y="0"/>
            <a:chExt cx="960421" cy="960421"/>
          </a:xfrm>
        </p:grpSpPr>
        <p:pic>
          <p:nvPicPr>
            <p:cNvPr id="18" name="Picture 17">
              <a:extLst>
                <a:ext uri="{FF2B5EF4-FFF2-40B4-BE49-F238E27FC236}">
                  <a16:creationId xmlns:a16="http://schemas.microsoft.com/office/drawing/2014/main" id="{4B5BC0AE-DF5C-9641-9ACD-D2DD61DD0AAD}"/>
                </a:ext>
              </a:extLst>
            </p:cNvPr>
            <p:cNvPicPr>
              <a:picLocks noChangeAspect="1"/>
            </p:cNvPicPr>
            <p:nvPr/>
          </p:nvPicPr>
          <p:blipFill>
            <a:blip r:embed="rId6"/>
            <a:srcRect/>
            <a:stretch>
              <a:fillRect/>
            </a:stretch>
          </p:blipFill>
          <p:spPr>
            <a:xfrm rot="-10800000">
              <a:off x="0" y="0"/>
              <a:ext cx="960421" cy="960421"/>
            </a:xfrm>
            <a:prstGeom prst="rect">
              <a:avLst/>
            </a:prstGeom>
          </p:spPr>
        </p:pic>
        <p:pic>
          <p:nvPicPr>
            <p:cNvPr id="19" name="Picture 18">
              <a:extLst>
                <a:ext uri="{FF2B5EF4-FFF2-40B4-BE49-F238E27FC236}">
                  <a16:creationId xmlns:a16="http://schemas.microsoft.com/office/drawing/2014/main" id="{F6060183-70E4-2A48-A39D-2CEB87CCD4A5}"/>
                </a:ext>
              </a:extLst>
            </p:cNvPr>
            <p:cNvPicPr>
              <a:picLocks noChangeAspect="1"/>
            </p:cNvPicPr>
            <p:nvPr/>
          </p:nvPicPr>
          <p:blipFill>
            <a:blip r:embed="rId7"/>
            <a:srcRect/>
            <a:stretch>
              <a:fillRect/>
            </a:stretch>
          </p:blipFill>
          <p:spPr>
            <a:xfrm>
              <a:off x="234750" y="234750"/>
              <a:ext cx="490920" cy="49092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C3E3A28-9909-D14C-B3F6-E8A9D611A33F}"/>
              </a:ext>
            </a:extLst>
          </p:cNvPr>
          <p:cNvPicPr>
            <a:picLocks noChangeAspect="1"/>
          </p:cNvPicPr>
          <p:nvPr/>
        </p:nvPicPr>
        <p:blipFill>
          <a:blip r:embed="rId4"/>
          <a:stretch>
            <a:fillRect/>
          </a:stretch>
        </p:blipFill>
        <p:spPr>
          <a:xfrm>
            <a:off x="-3806656" y="4555"/>
            <a:ext cx="23393235" cy="10320545"/>
          </a:xfrm>
          <a:prstGeom prst="rect">
            <a:avLst/>
          </a:prstGeom>
        </p:spPr>
      </p:pic>
      <p:sp>
        <p:nvSpPr>
          <p:cNvPr id="4" name="TextBox 4"/>
          <p:cNvSpPr txBox="1"/>
          <p:nvPr/>
        </p:nvSpPr>
        <p:spPr>
          <a:xfrm>
            <a:off x="1028700" y="4746848"/>
            <a:ext cx="4284538" cy="460960"/>
          </a:xfrm>
          <a:prstGeom prst="rect">
            <a:avLst/>
          </a:prstGeom>
        </p:spPr>
        <p:txBody>
          <a:bodyPr lIns="0" tIns="0" rIns="0" bIns="0" rtlCol="0" anchor="t">
            <a:spAutoFit/>
          </a:bodyPr>
          <a:lstStyle/>
          <a:p>
            <a:pPr>
              <a:lnSpc>
                <a:spcPts val="3919"/>
              </a:lnSpc>
              <a:spcBef>
                <a:spcPct val="0"/>
              </a:spcBef>
            </a:pPr>
            <a:endParaRPr lang="en-US" sz="2800" dirty="0">
              <a:solidFill>
                <a:srgbClr val="000000"/>
              </a:solidFill>
              <a:latin typeface="Muli Regular"/>
            </a:endParaRPr>
          </a:p>
        </p:txBody>
      </p:sp>
      <p:grpSp>
        <p:nvGrpSpPr>
          <p:cNvPr id="5" name="Group 5"/>
          <p:cNvGrpSpPr/>
          <p:nvPr/>
        </p:nvGrpSpPr>
        <p:grpSpPr>
          <a:xfrm>
            <a:off x="7889962" y="829571"/>
            <a:ext cx="9210261" cy="7868918"/>
            <a:chOff x="0" y="0"/>
            <a:chExt cx="3807918" cy="3253350"/>
          </a:xfrm>
        </p:grpSpPr>
        <p:sp>
          <p:nvSpPr>
            <p:cNvPr id="6" name="Freeform 6"/>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FFFFFF"/>
            </a:solidFill>
          </p:spPr>
        </p:sp>
      </p:grpSp>
      <p:grpSp>
        <p:nvGrpSpPr>
          <p:cNvPr id="7" name="Group 7"/>
          <p:cNvGrpSpPr/>
          <p:nvPr/>
        </p:nvGrpSpPr>
        <p:grpSpPr>
          <a:xfrm>
            <a:off x="8334126" y="829571"/>
            <a:ext cx="8925174" cy="8627858"/>
            <a:chOff x="0" y="0"/>
            <a:chExt cx="3690051" cy="3567128"/>
          </a:xfrm>
        </p:grpSpPr>
        <p:sp>
          <p:nvSpPr>
            <p:cNvPr id="8" name="Freeform 8"/>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0048CD"/>
            </a:solidFill>
          </p:spPr>
        </p:sp>
      </p:grpSp>
      <p:grpSp>
        <p:nvGrpSpPr>
          <p:cNvPr id="9" name="Group 9"/>
          <p:cNvGrpSpPr/>
          <p:nvPr/>
        </p:nvGrpSpPr>
        <p:grpSpPr>
          <a:xfrm>
            <a:off x="9255289" y="2539447"/>
            <a:ext cx="7082849" cy="5042453"/>
            <a:chOff x="0" y="-66675"/>
            <a:chExt cx="9443798" cy="6723271"/>
          </a:xfrm>
        </p:grpSpPr>
        <p:sp>
          <p:nvSpPr>
            <p:cNvPr id="10" name="TextBox 10"/>
            <p:cNvSpPr txBox="1"/>
            <p:nvPr/>
          </p:nvSpPr>
          <p:spPr>
            <a:xfrm>
              <a:off x="0" y="763796"/>
              <a:ext cx="9443798" cy="1273084"/>
            </a:xfrm>
            <a:prstGeom prst="rect">
              <a:avLst/>
            </a:prstGeom>
          </p:spPr>
          <p:txBody>
            <a:bodyPr lIns="0" tIns="0" rIns="0" bIns="0" rtlCol="0" anchor="t">
              <a:spAutoFit/>
            </a:bodyPr>
            <a:lstStyle/>
            <a:p>
              <a:pPr>
                <a:lnSpc>
                  <a:spcPts val="3919"/>
                </a:lnSpc>
                <a:spcBef>
                  <a:spcPct val="0"/>
                </a:spcBef>
              </a:pPr>
              <a:r>
                <a:rPr lang="en-US" sz="2400" dirty="0">
                  <a:solidFill>
                    <a:schemeClr val="bg1"/>
                  </a:solidFill>
                </a:rPr>
                <a:t>We found a multi-city/global dataset with information on Airbnb listings from cities around the world.</a:t>
              </a:r>
              <a:endParaRPr lang="en-US" sz="2400" dirty="0">
                <a:solidFill>
                  <a:schemeClr val="bg1"/>
                </a:solidFill>
                <a:latin typeface="Muli Regular"/>
              </a:endParaRPr>
            </a:p>
          </p:txBody>
        </p:sp>
        <p:sp>
          <p:nvSpPr>
            <p:cNvPr id="11" name="TextBox 11"/>
            <p:cNvSpPr txBox="1"/>
            <p:nvPr/>
          </p:nvSpPr>
          <p:spPr>
            <a:xfrm>
              <a:off x="0" y="-66675"/>
              <a:ext cx="9443798" cy="796760"/>
            </a:xfrm>
            <a:prstGeom prst="rect">
              <a:avLst/>
            </a:prstGeom>
          </p:spPr>
          <p:txBody>
            <a:bodyPr lIns="0" tIns="0" rIns="0" bIns="0" rtlCol="0" anchor="t">
              <a:spAutoFit/>
            </a:bodyPr>
            <a:lstStyle/>
            <a:p>
              <a:pPr>
                <a:lnSpc>
                  <a:spcPts val="5040"/>
                </a:lnSpc>
                <a:spcBef>
                  <a:spcPct val="0"/>
                </a:spcBef>
              </a:pPr>
              <a:r>
                <a:rPr lang="en-US" sz="3600" dirty="0">
                  <a:solidFill>
                    <a:srgbClr val="75C7FB"/>
                  </a:solidFill>
                  <a:latin typeface="Inknut Antiqua Medium"/>
                </a:rPr>
                <a:t>The Data</a:t>
              </a:r>
            </a:p>
          </p:txBody>
        </p:sp>
        <p:sp>
          <p:nvSpPr>
            <p:cNvPr id="13" name="TextBox 13"/>
            <p:cNvSpPr txBox="1"/>
            <p:nvPr/>
          </p:nvSpPr>
          <p:spPr>
            <a:xfrm>
              <a:off x="0" y="2490996"/>
              <a:ext cx="9443798" cy="796760"/>
            </a:xfrm>
            <a:prstGeom prst="rect">
              <a:avLst/>
            </a:prstGeom>
          </p:spPr>
          <p:txBody>
            <a:bodyPr lIns="0" tIns="0" rIns="0" bIns="0" rtlCol="0" anchor="t">
              <a:spAutoFit/>
            </a:bodyPr>
            <a:lstStyle/>
            <a:p>
              <a:pPr>
                <a:lnSpc>
                  <a:spcPts val="5040"/>
                </a:lnSpc>
                <a:spcBef>
                  <a:spcPct val="0"/>
                </a:spcBef>
              </a:pPr>
              <a:r>
                <a:rPr lang="en-US" sz="3600" dirty="0">
                  <a:solidFill>
                    <a:srgbClr val="75C7FB"/>
                  </a:solidFill>
                  <a:latin typeface="Inknut Antiqua Medium"/>
                </a:rPr>
                <a:t>The Sample City</a:t>
              </a:r>
            </a:p>
          </p:txBody>
        </p:sp>
        <p:sp>
          <p:nvSpPr>
            <p:cNvPr id="15" name="TextBox 15"/>
            <p:cNvSpPr txBox="1"/>
            <p:nvPr/>
          </p:nvSpPr>
          <p:spPr>
            <a:xfrm>
              <a:off x="0" y="5859836"/>
              <a:ext cx="9443798" cy="796760"/>
            </a:xfrm>
            <a:prstGeom prst="rect">
              <a:avLst/>
            </a:prstGeom>
          </p:spPr>
          <p:txBody>
            <a:bodyPr lIns="0" tIns="0" rIns="0" bIns="0" rtlCol="0" anchor="t">
              <a:spAutoFit/>
            </a:bodyPr>
            <a:lstStyle/>
            <a:p>
              <a:pPr>
                <a:lnSpc>
                  <a:spcPts val="5040"/>
                </a:lnSpc>
                <a:spcBef>
                  <a:spcPct val="0"/>
                </a:spcBef>
              </a:pPr>
              <a:r>
                <a:rPr lang="en-US" sz="3600" dirty="0">
                  <a:solidFill>
                    <a:srgbClr val="75C7FB"/>
                  </a:solidFill>
                  <a:latin typeface="Inknut Antiqua Medium"/>
                </a:rPr>
                <a:t>The Model</a:t>
              </a:r>
            </a:p>
          </p:txBody>
        </p:sp>
      </p:grpSp>
      <p:grpSp>
        <p:nvGrpSpPr>
          <p:cNvPr id="16" name="Group 16"/>
          <p:cNvGrpSpPr/>
          <p:nvPr/>
        </p:nvGrpSpPr>
        <p:grpSpPr>
          <a:xfrm rot="-10800000">
            <a:off x="16379910" y="8572501"/>
            <a:ext cx="720315" cy="720315"/>
            <a:chOff x="0" y="0"/>
            <a:chExt cx="960421" cy="960421"/>
          </a:xfrm>
        </p:grpSpPr>
        <p:pic>
          <p:nvPicPr>
            <p:cNvPr id="17" name="Picture 17"/>
            <p:cNvPicPr>
              <a:picLocks noChangeAspect="1"/>
            </p:cNvPicPr>
            <p:nvPr/>
          </p:nvPicPr>
          <p:blipFill>
            <a:blip r:embed="rId5"/>
            <a:srcRect/>
            <a:stretch>
              <a:fillRect/>
            </a:stretch>
          </p:blipFill>
          <p:spPr>
            <a:xfrm rot="-10800000">
              <a:off x="0" y="0"/>
              <a:ext cx="960421" cy="960421"/>
            </a:xfrm>
            <a:prstGeom prst="rect">
              <a:avLst/>
            </a:prstGeom>
          </p:spPr>
        </p:pic>
        <p:pic>
          <p:nvPicPr>
            <p:cNvPr id="18" name="Picture 18"/>
            <p:cNvPicPr>
              <a:picLocks noChangeAspect="1"/>
            </p:cNvPicPr>
            <p:nvPr/>
          </p:nvPicPr>
          <p:blipFill>
            <a:blip r:embed="rId6"/>
            <a:srcRect/>
            <a:stretch>
              <a:fillRect/>
            </a:stretch>
          </p:blipFill>
          <p:spPr>
            <a:xfrm>
              <a:off x="234750" y="234750"/>
              <a:ext cx="490920" cy="490920"/>
            </a:xfrm>
            <a:prstGeom prst="rect">
              <a:avLst/>
            </a:prstGeom>
          </p:spPr>
        </p:pic>
      </p:grpSp>
      <p:sp>
        <p:nvSpPr>
          <p:cNvPr id="3" name="TextBox 3"/>
          <p:cNvSpPr txBox="1"/>
          <p:nvPr/>
        </p:nvSpPr>
        <p:spPr>
          <a:xfrm>
            <a:off x="9132277" y="1243814"/>
            <a:ext cx="5385167" cy="1039887"/>
          </a:xfrm>
          <a:prstGeom prst="rect">
            <a:avLst/>
          </a:prstGeom>
        </p:spPr>
        <p:txBody>
          <a:bodyPr lIns="0" tIns="0" rIns="0" bIns="0" rtlCol="0" anchor="t">
            <a:spAutoFit/>
          </a:bodyPr>
          <a:lstStyle/>
          <a:p>
            <a:pPr>
              <a:lnSpc>
                <a:spcPts val="7920"/>
              </a:lnSpc>
            </a:pPr>
            <a:r>
              <a:rPr lang="en-US" sz="7200" spc="-72" dirty="0">
                <a:solidFill>
                  <a:schemeClr val="bg1"/>
                </a:solidFill>
                <a:latin typeface="Muli Bold"/>
              </a:rPr>
              <a:t>Introduction</a:t>
            </a:r>
          </a:p>
        </p:txBody>
      </p:sp>
      <p:sp>
        <p:nvSpPr>
          <p:cNvPr id="20" name="TextBox 10">
            <a:extLst>
              <a:ext uri="{FF2B5EF4-FFF2-40B4-BE49-F238E27FC236}">
                <a16:creationId xmlns:a16="http://schemas.microsoft.com/office/drawing/2014/main" id="{FA190588-9E41-0C4C-A8B0-666F1672304D}"/>
              </a:ext>
            </a:extLst>
          </p:cNvPr>
          <p:cNvSpPr txBox="1"/>
          <p:nvPr/>
        </p:nvSpPr>
        <p:spPr>
          <a:xfrm>
            <a:off x="9255289" y="5136350"/>
            <a:ext cx="7082849" cy="1454950"/>
          </a:xfrm>
          <a:prstGeom prst="rect">
            <a:avLst/>
          </a:prstGeom>
        </p:spPr>
        <p:txBody>
          <a:bodyPr wrap="square" lIns="0" tIns="0" rIns="0" bIns="0" rtlCol="0" anchor="t">
            <a:spAutoFit/>
          </a:bodyPr>
          <a:lstStyle/>
          <a:p>
            <a:pPr>
              <a:lnSpc>
                <a:spcPts val="3919"/>
              </a:lnSpc>
              <a:spcBef>
                <a:spcPct val="0"/>
              </a:spcBef>
            </a:pPr>
            <a:r>
              <a:rPr lang="en-US" sz="2400" dirty="0">
                <a:solidFill>
                  <a:schemeClr val="bg1"/>
                </a:solidFill>
              </a:rPr>
              <a:t>Using just Seattle as a model, we’ve analyzed the listings to determine what kind of Airbnb experience you can expect to have when traveling to Seattle. </a:t>
            </a:r>
            <a:endParaRPr lang="en-US" sz="2400" dirty="0">
              <a:solidFill>
                <a:schemeClr val="bg1"/>
              </a:solidFill>
              <a:latin typeface="Muli Regular"/>
            </a:endParaRPr>
          </a:p>
        </p:txBody>
      </p:sp>
      <p:sp>
        <p:nvSpPr>
          <p:cNvPr id="21" name="TextBox 10">
            <a:extLst>
              <a:ext uri="{FF2B5EF4-FFF2-40B4-BE49-F238E27FC236}">
                <a16:creationId xmlns:a16="http://schemas.microsoft.com/office/drawing/2014/main" id="{D3D823EC-6480-3B44-B74D-67421F05BC98}"/>
              </a:ext>
            </a:extLst>
          </p:cNvPr>
          <p:cNvSpPr txBox="1"/>
          <p:nvPr/>
        </p:nvSpPr>
        <p:spPr>
          <a:xfrm>
            <a:off x="9261151" y="7617687"/>
            <a:ext cx="7082849" cy="1454950"/>
          </a:xfrm>
          <a:prstGeom prst="rect">
            <a:avLst/>
          </a:prstGeom>
        </p:spPr>
        <p:txBody>
          <a:bodyPr lIns="0" tIns="0" rIns="0" bIns="0" rtlCol="0" anchor="t">
            <a:spAutoFit/>
          </a:bodyPr>
          <a:lstStyle/>
          <a:p>
            <a:pPr>
              <a:lnSpc>
                <a:spcPts val="3919"/>
              </a:lnSpc>
              <a:spcBef>
                <a:spcPct val="0"/>
              </a:spcBef>
            </a:pPr>
            <a:r>
              <a:rPr lang="en-US" sz="2400" dirty="0">
                <a:solidFill>
                  <a:schemeClr val="bg1"/>
                </a:solidFill>
              </a:rPr>
              <a:t>Applying the same code/process to the other cities in the world dataset we can create a full world guide to help people better choose their travel destinations. </a:t>
            </a:r>
            <a:endParaRPr lang="en-US" sz="2400" dirty="0">
              <a:solidFill>
                <a:schemeClr val="bg1"/>
              </a:solidFill>
              <a:latin typeface="Muli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6391523" y="8570153"/>
            <a:ext cx="1383430" cy="1286590"/>
          </a:xfrm>
          <a:prstGeom prst="rect">
            <a:avLst/>
          </a:prstGeom>
        </p:spPr>
      </p:pic>
      <p:grpSp>
        <p:nvGrpSpPr>
          <p:cNvPr id="3" name="Group 3"/>
          <p:cNvGrpSpPr/>
          <p:nvPr/>
        </p:nvGrpSpPr>
        <p:grpSpPr>
          <a:xfrm>
            <a:off x="7253137" y="7594153"/>
            <a:ext cx="10006163" cy="1804154"/>
            <a:chOff x="0" y="0"/>
            <a:chExt cx="4026687" cy="745915"/>
          </a:xfrm>
        </p:grpSpPr>
        <p:sp>
          <p:nvSpPr>
            <p:cNvPr id="4" name="Freeform 4"/>
            <p:cNvSpPr/>
            <p:nvPr/>
          </p:nvSpPr>
          <p:spPr>
            <a:xfrm>
              <a:off x="0" y="0"/>
              <a:ext cx="4026688" cy="745915"/>
            </a:xfrm>
            <a:custGeom>
              <a:avLst/>
              <a:gdLst/>
              <a:ahLst/>
              <a:cxnLst/>
              <a:rect l="l" t="t" r="r" b="b"/>
              <a:pathLst>
                <a:path w="4026688" h="745915">
                  <a:moveTo>
                    <a:pt x="3902227" y="745915"/>
                  </a:moveTo>
                  <a:lnTo>
                    <a:pt x="124460" y="745915"/>
                  </a:lnTo>
                  <a:cubicBezTo>
                    <a:pt x="55880" y="745915"/>
                    <a:pt x="0" y="690035"/>
                    <a:pt x="0" y="621455"/>
                  </a:cubicBezTo>
                  <a:lnTo>
                    <a:pt x="0" y="124460"/>
                  </a:lnTo>
                  <a:cubicBezTo>
                    <a:pt x="0" y="55880"/>
                    <a:pt x="55880" y="0"/>
                    <a:pt x="124460" y="0"/>
                  </a:cubicBezTo>
                  <a:lnTo>
                    <a:pt x="3902227" y="0"/>
                  </a:lnTo>
                  <a:cubicBezTo>
                    <a:pt x="3970808" y="0"/>
                    <a:pt x="4026688" y="55880"/>
                    <a:pt x="4026688" y="124460"/>
                  </a:cubicBezTo>
                  <a:lnTo>
                    <a:pt x="4026688" y="621455"/>
                  </a:lnTo>
                  <a:cubicBezTo>
                    <a:pt x="4026688" y="690035"/>
                    <a:pt x="3970808" y="745915"/>
                    <a:pt x="3902227" y="745915"/>
                  </a:cubicBezTo>
                  <a:close/>
                </a:path>
              </a:pathLst>
            </a:custGeom>
            <a:solidFill>
              <a:srgbClr val="E9E9E9"/>
            </a:solidFill>
          </p:spPr>
        </p:sp>
      </p:grpSp>
      <p:grpSp>
        <p:nvGrpSpPr>
          <p:cNvPr id="5" name="Group 5"/>
          <p:cNvGrpSpPr/>
          <p:nvPr/>
        </p:nvGrpSpPr>
        <p:grpSpPr>
          <a:xfrm>
            <a:off x="7253137" y="7305190"/>
            <a:ext cx="10006163" cy="1864517"/>
            <a:chOff x="0" y="0"/>
            <a:chExt cx="4029806" cy="770872"/>
          </a:xfrm>
        </p:grpSpPr>
        <p:sp>
          <p:nvSpPr>
            <p:cNvPr id="6" name="Freeform 6"/>
            <p:cNvSpPr/>
            <p:nvPr/>
          </p:nvSpPr>
          <p:spPr>
            <a:xfrm>
              <a:off x="0" y="0"/>
              <a:ext cx="4029806" cy="770872"/>
            </a:xfrm>
            <a:custGeom>
              <a:avLst/>
              <a:gdLst/>
              <a:ahLst/>
              <a:cxnLst/>
              <a:rect l="l" t="t" r="r" b="b"/>
              <a:pathLst>
                <a:path w="4029806" h="770872">
                  <a:moveTo>
                    <a:pt x="3905345" y="770872"/>
                  </a:moveTo>
                  <a:lnTo>
                    <a:pt x="124460" y="770872"/>
                  </a:lnTo>
                  <a:cubicBezTo>
                    <a:pt x="55880" y="770872"/>
                    <a:pt x="0" y="714992"/>
                    <a:pt x="0" y="646412"/>
                  </a:cubicBezTo>
                  <a:lnTo>
                    <a:pt x="0" y="124460"/>
                  </a:lnTo>
                  <a:cubicBezTo>
                    <a:pt x="0" y="55880"/>
                    <a:pt x="55880" y="0"/>
                    <a:pt x="124460" y="0"/>
                  </a:cubicBezTo>
                  <a:lnTo>
                    <a:pt x="3905346" y="0"/>
                  </a:lnTo>
                  <a:cubicBezTo>
                    <a:pt x="3973926" y="0"/>
                    <a:pt x="4029806" y="55880"/>
                    <a:pt x="4029806" y="124460"/>
                  </a:cubicBezTo>
                  <a:lnTo>
                    <a:pt x="4029806" y="646412"/>
                  </a:lnTo>
                  <a:cubicBezTo>
                    <a:pt x="4029806" y="714992"/>
                    <a:pt x="3973926" y="770872"/>
                    <a:pt x="3905346" y="770872"/>
                  </a:cubicBezTo>
                  <a:close/>
                </a:path>
              </a:pathLst>
            </a:custGeom>
            <a:solidFill>
              <a:srgbClr val="FFFFFF"/>
            </a:solidFill>
          </p:spPr>
        </p:sp>
      </p:grpSp>
      <p:pic>
        <p:nvPicPr>
          <p:cNvPr id="7" name="Picture 7"/>
          <p:cNvPicPr>
            <a:picLocks noChangeAspect="1"/>
          </p:cNvPicPr>
          <p:nvPr/>
        </p:nvPicPr>
        <p:blipFill>
          <a:blip r:embed="rId3"/>
          <a:srcRect/>
          <a:stretch>
            <a:fillRect/>
          </a:stretch>
        </p:blipFill>
        <p:spPr>
          <a:xfrm>
            <a:off x="7541532" y="5609236"/>
            <a:ext cx="1383430" cy="1286590"/>
          </a:xfrm>
          <a:prstGeom prst="rect">
            <a:avLst/>
          </a:prstGeom>
        </p:spPr>
      </p:pic>
      <p:grpSp>
        <p:nvGrpSpPr>
          <p:cNvPr id="8" name="Group 8"/>
          <p:cNvGrpSpPr/>
          <p:nvPr/>
        </p:nvGrpSpPr>
        <p:grpSpPr>
          <a:xfrm>
            <a:off x="7253137" y="1934254"/>
            <a:ext cx="10006163" cy="1597318"/>
            <a:chOff x="0" y="0"/>
            <a:chExt cx="4136979" cy="660400"/>
          </a:xfrm>
        </p:grpSpPr>
        <p:sp>
          <p:nvSpPr>
            <p:cNvPr id="9" name="Freeform 9"/>
            <p:cNvSpPr/>
            <p:nvPr/>
          </p:nvSpPr>
          <p:spPr>
            <a:xfrm>
              <a:off x="0" y="0"/>
              <a:ext cx="4136979" cy="660400"/>
            </a:xfrm>
            <a:custGeom>
              <a:avLst/>
              <a:gdLst/>
              <a:ahLst/>
              <a:cxnLst/>
              <a:rect l="l" t="t" r="r" b="b"/>
              <a:pathLst>
                <a:path w="4136979" h="660400">
                  <a:moveTo>
                    <a:pt x="4012519" y="660400"/>
                  </a:moveTo>
                  <a:lnTo>
                    <a:pt x="124460" y="660400"/>
                  </a:lnTo>
                  <a:cubicBezTo>
                    <a:pt x="55880" y="660400"/>
                    <a:pt x="0" y="604520"/>
                    <a:pt x="0" y="535940"/>
                  </a:cubicBezTo>
                  <a:lnTo>
                    <a:pt x="0" y="124460"/>
                  </a:lnTo>
                  <a:cubicBezTo>
                    <a:pt x="0" y="55880"/>
                    <a:pt x="55880" y="0"/>
                    <a:pt x="124460" y="0"/>
                  </a:cubicBezTo>
                  <a:lnTo>
                    <a:pt x="4012519" y="0"/>
                  </a:lnTo>
                  <a:cubicBezTo>
                    <a:pt x="4081099" y="0"/>
                    <a:pt x="4136979" y="55880"/>
                    <a:pt x="4136979" y="124460"/>
                  </a:cubicBezTo>
                  <a:lnTo>
                    <a:pt x="4136979" y="535940"/>
                  </a:lnTo>
                  <a:cubicBezTo>
                    <a:pt x="4136979" y="604520"/>
                    <a:pt x="4081099" y="660400"/>
                    <a:pt x="4012519" y="660400"/>
                  </a:cubicBezTo>
                  <a:close/>
                </a:path>
              </a:pathLst>
            </a:custGeom>
            <a:solidFill>
              <a:srgbClr val="E9E9E9"/>
            </a:solidFill>
          </p:spPr>
        </p:sp>
      </p:grpSp>
      <p:pic>
        <p:nvPicPr>
          <p:cNvPr id="10" name="Picture 10"/>
          <p:cNvPicPr>
            <a:picLocks noChangeAspect="1"/>
          </p:cNvPicPr>
          <p:nvPr/>
        </p:nvPicPr>
        <p:blipFill>
          <a:blip r:embed="rId3"/>
          <a:srcRect/>
          <a:stretch>
            <a:fillRect/>
          </a:stretch>
        </p:blipFill>
        <p:spPr>
          <a:xfrm>
            <a:off x="14523689" y="1955751"/>
            <a:ext cx="1383430" cy="1286590"/>
          </a:xfrm>
          <a:prstGeom prst="rect">
            <a:avLst/>
          </a:prstGeom>
        </p:spPr>
      </p:pic>
      <p:grpSp>
        <p:nvGrpSpPr>
          <p:cNvPr id="11" name="Group 11"/>
          <p:cNvGrpSpPr/>
          <p:nvPr/>
        </p:nvGrpSpPr>
        <p:grpSpPr>
          <a:xfrm>
            <a:off x="7253137" y="1424213"/>
            <a:ext cx="10006163" cy="1818129"/>
            <a:chOff x="0" y="0"/>
            <a:chExt cx="4136979" cy="751693"/>
          </a:xfrm>
        </p:grpSpPr>
        <p:sp>
          <p:nvSpPr>
            <p:cNvPr id="12" name="Freeform 12"/>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grpSp>
        <p:nvGrpSpPr>
          <p:cNvPr id="13" name="Group 13"/>
          <p:cNvGrpSpPr/>
          <p:nvPr/>
        </p:nvGrpSpPr>
        <p:grpSpPr>
          <a:xfrm>
            <a:off x="7253137" y="4889143"/>
            <a:ext cx="10006163" cy="1597318"/>
            <a:chOff x="0" y="0"/>
            <a:chExt cx="3526776" cy="660400"/>
          </a:xfrm>
        </p:grpSpPr>
        <p:sp>
          <p:nvSpPr>
            <p:cNvPr id="14" name="Freeform 14"/>
            <p:cNvSpPr/>
            <p:nvPr/>
          </p:nvSpPr>
          <p:spPr>
            <a:xfrm>
              <a:off x="0" y="0"/>
              <a:ext cx="3526776" cy="660400"/>
            </a:xfrm>
            <a:custGeom>
              <a:avLst/>
              <a:gdLst/>
              <a:ahLst/>
              <a:cxnLst/>
              <a:rect l="l" t="t" r="r" b="b"/>
              <a:pathLst>
                <a:path w="3526776" h="660400">
                  <a:moveTo>
                    <a:pt x="3402316" y="660400"/>
                  </a:moveTo>
                  <a:lnTo>
                    <a:pt x="124460" y="660400"/>
                  </a:lnTo>
                  <a:cubicBezTo>
                    <a:pt x="55880" y="660400"/>
                    <a:pt x="0" y="604520"/>
                    <a:pt x="0" y="535940"/>
                  </a:cubicBezTo>
                  <a:lnTo>
                    <a:pt x="0" y="124460"/>
                  </a:lnTo>
                  <a:cubicBezTo>
                    <a:pt x="0" y="55880"/>
                    <a:pt x="55880" y="0"/>
                    <a:pt x="124460" y="0"/>
                  </a:cubicBezTo>
                  <a:lnTo>
                    <a:pt x="3402316" y="0"/>
                  </a:lnTo>
                  <a:cubicBezTo>
                    <a:pt x="3470896" y="0"/>
                    <a:pt x="3526776" y="55880"/>
                    <a:pt x="3526776" y="124460"/>
                  </a:cubicBezTo>
                  <a:lnTo>
                    <a:pt x="3526776" y="535940"/>
                  </a:lnTo>
                  <a:cubicBezTo>
                    <a:pt x="3526776" y="604520"/>
                    <a:pt x="3470896" y="660400"/>
                    <a:pt x="3402316" y="660400"/>
                  </a:cubicBezTo>
                  <a:close/>
                </a:path>
              </a:pathLst>
            </a:custGeom>
            <a:solidFill>
              <a:srgbClr val="E9E9E9"/>
            </a:solidFill>
          </p:spPr>
        </p:sp>
      </p:grpSp>
      <p:grpSp>
        <p:nvGrpSpPr>
          <p:cNvPr id="15" name="Group 15"/>
          <p:cNvGrpSpPr/>
          <p:nvPr/>
        </p:nvGrpSpPr>
        <p:grpSpPr>
          <a:xfrm>
            <a:off x="7253137" y="4302902"/>
            <a:ext cx="10006163" cy="1878760"/>
            <a:chOff x="0" y="0"/>
            <a:chExt cx="3526776" cy="776760"/>
          </a:xfrm>
        </p:grpSpPr>
        <p:sp>
          <p:nvSpPr>
            <p:cNvPr id="16" name="Freeform 16"/>
            <p:cNvSpPr/>
            <p:nvPr/>
          </p:nvSpPr>
          <p:spPr>
            <a:xfrm>
              <a:off x="0" y="0"/>
              <a:ext cx="3526776" cy="776760"/>
            </a:xfrm>
            <a:custGeom>
              <a:avLst/>
              <a:gdLst/>
              <a:ahLst/>
              <a:cxnLst/>
              <a:rect l="l" t="t" r="r" b="b"/>
              <a:pathLst>
                <a:path w="3526776" h="776760">
                  <a:moveTo>
                    <a:pt x="3402316" y="776760"/>
                  </a:moveTo>
                  <a:lnTo>
                    <a:pt x="124460" y="776760"/>
                  </a:lnTo>
                  <a:cubicBezTo>
                    <a:pt x="55880" y="776760"/>
                    <a:pt x="0" y="720880"/>
                    <a:pt x="0" y="652300"/>
                  </a:cubicBezTo>
                  <a:lnTo>
                    <a:pt x="0" y="124460"/>
                  </a:lnTo>
                  <a:cubicBezTo>
                    <a:pt x="0" y="55880"/>
                    <a:pt x="55880" y="0"/>
                    <a:pt x="124460" y="0"/>
                  </a:cubicBezTo>
                  <a:lnTo>
                    <a:pt x="3402316" y="0"/>
                  </a:lnTo>
                  <a:cubicBezTo>
                    <a:pt x="3470896" y="0"/>
                    <a:pt x="3526776" y="55880"/>
                    <a:pt x="3526776" y="124460"/>
                  </a:cubicBezTo>
                  <a:lnTo>
                    <a:pt x="3526776" y="652300"/>
                  </a:lnTo>
                  <a:cubicBezTo>
                    <a:pt x="3526776" y="720880"/>
                    <a:pt x="3470896" y="776760"/>
                    <a:pt x="3402316" y="776760"/>
                  </a:cubicBezTo>
                  <a:close/>
                </a:path>
              </a:pathLst>
            </a:custGeom>
            <a:solidFill>
              <a:srgbClr val="FFFFFF"/>
            </a:solidFill>
          </p:spPr>
        </p:sp>
      </p:grpSp>
      <p:pic>
        <p:nvPicPr>
          <p:cNvPr id="17" name="Picture 17"/>
          <p:cNvPicPr>
            <a:picLocks noChangeAspect="1"/>
          </p:cNvPicPr>
          <p:nvPr/>
        </p:nvPicPr>
        <p:blipFill>
          <a:blip r:embed="rId3"/>
          <a:srcRect/>
          <a:stretch>
            <a:fillRect/>
          </a:stretch>
        </p:blipFill>
        <p:spPr>
          <a:xfrm>
            <a:off x="16300867" y="808028"/>
            <a:ext cx="1383430" cy="1286590"/>
          </a:xfrm>
          <a:prstGeom prst="rect">
            <a:avLst/>
          </a:prstGeom>
        </p:spPr>
      </p:pic>
      <p:sp>
        <p:nvSpPr>
          <p:cNvPr id="19" name="TextBox 19"/>
          <p:cNvSpPr txBox="1"/>
          <p:nvPr/>
        </p:nvSpPr>
        <p:spPr>
          <a:xfrm>
            <a:off x="9448800" y="2185261"/>
            <a:ext cx="7491910" cy="484748"/>
          </a:xfrm>
          <a:prstGeom prst="rect">
            <a:avLst/>
          </a:prstGeom>
        </p:spPr>
        <p:txBody>
          <a:bodyPr wrap="square" lIns="0" tIns="0" rIns="0" bIns="0" rtlCol="0" anchor="t">
            <a:spAutoFit/>
          </a:bodyPr>
          <a:lstStyle/>
          <a:p>
            <a:pPr marL="0" lvl="0" indent="0">
              <a:lnSpc>
                <a:spcPts val="3640"/>
              </a:lnSpc>
              <a:spcBef>
                <a:spcPct val="0"/>
              </a:spcBef>
            </a:pPr>
            <a:r>
              <a:rPr lang="en-US" sz="3600" spc="-28" dirty="0">
                <a:solidFill>
                  <a:srgbClr val="0048CD"/>
                </a:solidFill>
                <a:latin typeface="Inknut Antiqua Medium Bold"/>
              </a:rPr>
              <a:t>1. Availability and Pricing</a:t>
            </a:r>
          </a:p>
        </p:txBody>
      </p:sp>
      <p:sp>
        <p:nvSpPr>
          <p:cNvPr id="27" name="TextBox 27"/>
          <p:cNvSpPr txBox="1"/>
          <p:nvPr/>
        </p:nvSpPr>
        <p:spPr>
          <a:xfrm>
            <a:off x="940273" y="1126637"/>
            <a:ext cx="4697606" cy="2026196"/>
          </a:xfrm>
          <a:prstGeom prst="rect">
            <a:avLst/>
          </a:prstGeom>
        </p:spPr>
        <p:txBody>
          <a:bodyPr lIns="0" tIns="0" rIns="0" bIns="0" rtlCol="0" anchor="t">
            <a:spAutoFit/>
          </a:bodyPr>
          <a:lstStyle/>
          <a:p>
            <a:pPr>
              <a:lnSpc>
                <a:spcPts val="7920"/>
              </a:lnSpc>
            </a:pPr>
            <a:r>
              <a:rPr lang="en-US" sz="7200" spc="-72" dirty="0">
                <a:solidFill>
                  <a:srgbClr val="FFFFFF"/>
                </a:solidFill>
                <a:latin typeface="Muli Bold"/>
              </a:rPr>
              <a:t>Our Analysis</a:t>
            </a:r>
          </a:p>
        </p:txBody>
      </p:sp>
      <p:pic>
        <p:nvPicPr>
          <p:cNvPr id="61" name="Picture 7">
            <a:extLst>
              <a:ext uri="{FF2B5EF4-FFF2-40B4-BE49-F238E27FC236}">
                <a16:creationId xmlns:a16="http://schemas.microsoft.com/office/drawing/2014/main" id="{18A0B7E7-4E84-1F40-B4F8-B51048FDE607}"/>
              </a:ext>
            </a:extLst>
          </p:cNvPr>
          <p:cNvPicPr>
            <a:picLocks noChangeAspect="1"/>
          </p:cNvPicPr>
          <p:nvPr/>
        </p:nvPicPr>
        <p:blipFill>
          <a:blip r:embed="rId4"/>
          <a:srcRect/>
          <a:stretch>
            <a:fillRect/>
          </a:stretch>
        </p:blipFill>
        <p:spPr>
          <a:xfrm>
            <a:off x="6524213" y="1466178"/>
            <a:ext cx="2659882" cy="2048109"/>
          </a:xfrm>
          <a:prstGeom prst="rect">
            <a:avLst/>
          </a:prstGeom>
        </p:spPr>
      </p:pic>
      <p:sp>
        <p:nvSpPr>
          <p:cNvPr id="62" name="TextBox 19">
            <a:extLst>
              <a:ext uri="{FF2B5EF4-FFF2-40B4-BE49-F238E27FC236}">
                <a16:creationId xmlns:a16="http://schemas.microsoft.com/office/drawing/2014/main" id="{F31C2ED4-D2BD-8449-BE00-942BBA43F878}"/>
              </a:ext>
            </a:extLst>
          </p:cNvPr>
          <p:cNvSpPr txBox="1"/>
          <p:nvPr/>
        </p:nvSpPr>
        <p:spPr>
          <a:xfrm>
            <a:off x="9448800" y="5124488"/>
            <a:ext cx="7491910" cy="484748"/>
          </a:xfrm>
          <a:prstGeom prst="rect">
            <a:avLst/>
          </a:prstGeom>
        </p:spPr>
        <p:txBody>
          <a:bodyPr wrap="square" lIns="0" tIns="0" rIns="0" bIns="0" rtlCol="0" anchor="t">
            <a:spAutoFit/>
          </a:bodyPr>
          <a:lstStyle/>
          <a:p>
            <a:pPr marL="0" lvl="0" indent="0">
              <a:lnSpc>
                <a:spcPts val="3640"/>
              </a:lnSpc>
              <a:spcBef>
                <a:spcPct val="0"/>
              </a:spcBef>
            </a:pPr>
            <a:r>
              <a:rPr lang="en-US" sz="3600" spc="-28" dirty="0">
                <a:solidFill>
                  <a:srgbClr val="0048CD"/>
                </a:solidFill>
                <a:latin typeface="Inknut Antiqua Medium Bold"/>
              </a:rPr>
              <a:t>2. Types of Properties/Rooms</a:t>
            </a:r>
          </a:p>
        </p:txBody>
      </p:sp>
      <p:sp>
        <p:nvSpPr>
          <p:cNvPr id="63" name="TextBox 19">
            <a:extLst>
              <a:ext uri="{FF2B5EF4-FFF2-40B4-BE49-F238E27FC236}">
                <a16:creationId xmlns:a16="http://schemas.microsoft.com/office/drawing/2014/main" id="{45ED0108-0545-CD41-9CE9-F0D73BC4B45B}"/>
              </a:ext>
            </a:extLst>
          </p:cNvPr>
          <p:cNvSpPr txBox="1"/>
          <p:nvPr/>
        </p:nvSpPr>
        <p:spPr>
          <a:xfrm>
            <a:off x="9500672" y="8110372"/>
            <a:ext cx="7491910" cy="484748"/>
          </a:xfrm>
          <a:prstGeom prst="rect">
            <a:avLst/>
          </a:prstGeom>
        </p:spPr>
        <p:txBody>
          <a:bodyPr wrap="square" lIns="0" tIns="0" rIns="0" bIns="0" rtlCol="0" anchor="t">
            <a:spAutoFit/>
          </a:bodyPr>
          <a:lstStyle/>
          <a:p>
            <a:pPr marL="0" lvl="0" indent="0">
              <a:lnSpc>
                <a:spcPts val="3640"/>
              </a:lnSpc>
              <a:spcBef>
                <a:spcPct val="0"/>
              </a:spcBef>
            </a:pPr>
            <a:r>
              <a:rPr lang="en-US" sz="3600" spc="-28" dirty="0">
                <a:solidFill>
                  <a:srgbClr val="0048CD"/>
                </a:solidFill>
                <a:latin typeface="Inknut Antiqua Medium Bold"/>
              </a:rPr>
              <a:t>3. Types of Hosts</a:t>
            </a:r>
          </a:p>
        </p:txBody>
      </p:sp>
      <p:pic>
        <p:nvPicPr>
          <p:cNvPr id="64" name="Picture 11">
            <a:extLst>
              <a:ext uri="{FF2B5EF4-FFF2-40B4-BE49-F238E27FC236}">
                <a16:creationId xmlns:a16="http://schemas.microsoft.com/office/drawing/2014/main" id="{7F1BBF56-10FF-7E40-B104-51801AB23CAD}"/>
              </a:ext>
            </a:extLst>
          </p:cNvPr>
          <p:cNvPicPr>
            <a:picLocks noChangeAspect="1"/>
          </p:cNvPicPr>
          <p:nvPr/>
        </p:nvPicPr>
        <p:blipFill>
          <a:blip r:embed="rId5"/>
          <a:srcRect/>
          <a:stretch>
            <a:fillRect/>
          </a:stretch>
        </p:blipFill>
        <p:spPr>
          <a:xfrm>
            <a:off x="6757281" y="4292751"/>
            <a:ext cx="2415091" cy="2028677"/>
          </a:xfrm>
          <a:prstGeom prst="rect">
            <a:avLst/>
          </a:prstGeom>
        </p:spPr>
      </p:pic>
      <p:pic>
        <p:nvPicPr>
          <p:cNvPr id="65" name="Picture 19">
            <a:extLst>
              <a:ext uri="{FF2B5EF4-FFF2-40B4-BE49-F238E27FC236}">
                <a16:creationId xmlns:a16="http://schemas.microsoft.com/office/drawing/2014/main" id="{6D063BE5-3AD2-634A-A5CA-85E68C659FBF}"/>
              </a:ext>
            </a:extLst>
          </p:cNvPr>
          <p:cNvPicPr>
            <a:picLocks noChangeAspect="1"/>
          </p:cNvPicPr>
          <p:nvPr/>
        </p:nvPicPr>
        <p:blipFill>
          <a:blip r:embed="rId6"/>
          <a:srcRect/>
          <a:stretch>
            <a:fillRect/>
          </a:stretch>
        </p:blipFill>
        <p:spPr>
          <a:xfrm>
            <a:off x="6447253" y="7413168"/>
            <a:ext cx="2959550" cy="1864517"/>
          </a:xfrm>
          <a:prstGeom prst="rect">
            <a:avLst/>
          </a:prstGeom>
        </p:spPr>
      </p:pic>
      <p:grpSp>
        <p:nvGrpSpPr>
          <p:cNvPr id="66" name="Group 58">
            <a:extLst>
              <a:ext uri="{FF2B5EF4-FFF2-40B4-BE49-F238E27FC236}">
                <a16:creationId xmlns:a16="http://schemas.microsoft.com/office/drawing/2014/main" id="{33769C20-42FA-8043-A0CC-B4F69DDCFB30}"/>
              </a:ext>
            </a:extLst>
          </p:cNvPr>
          <p:cNvGrpSpPr/>
          <p:nvPr/>
        </p:nvGrpSpPr>
        <p:grpSpPr>
          <a:xfrm rot="-10800000">
            <a:off x="16632424" y="8809549"/>
            <a:ext cx="720315" cy="720315"/>
            <a:chOff x="0" y="0"/>
            <a:chExt cx="960421" cy="960421"/>
          </a:xfrm>
        </p:grpSpPr>
        <p:pic>
          <p:nvPicPr>
            <p:cNvPr id="67" name="Picture 59">
              <a:extLst>
                <a:ext uri="{FF2B5EF4-FFF2-40B4-BE49-F238E27FC236}">
                  <a16:creationId xmlns:a16="http://schemas.microsoft.com/office/drawing/2014/main" id="{9C12D83D-BEDE-F54C-9B4F-B994F09A755C}"/>
                </a:ext>
              </a:extLst>
            </p:cNvPr>
            <p:cNvPicPr>
              <a:picLocks noChangeAspect="1"/>
            </p:cNvPicPr>
            <p:nvPr/>
          </p:nvPicPr>
          <p:blipFill>
            <a:blip r:embed="rId7"/>
            <a:srcRect/>
            <a:stretch>
              <a:fillRect/>
            </a:stretch>
          </p:blipFill>
          <p:spPr>
            <a:xfrm rot="-10800000">
              <a:off x="0" y="0"/>
              <a:ext cx="960421" cy="960421"/>
            </a:xfrm>
            <a:prstGeom prst="rect">
              <a:avLst/>
            </a:prstGeom>
          </p:spPr>
        </p:pic>
        <p:pic>
          <p:nvPicPr>
            <p:cNvPr id="68" name="Picture 60">
              <a:extLst>
                <a:ext uri="{FF2B5EF4-FFF2-40B4-BE49-F238E27FC236}">
                  <a16:creationId xmlns:a16="http://schemas.microsoft.com/office/drawing/2014/main" id="{15B4B3CD-0EE2-B142-A5A7-BBF15FFCEF84}"/>
                </a:ext>
              </a:extLst>
            </p:cNvPr>
            <p:cNvPicPr>
              <a:picLocks noChangeAspect="1"/>
            </p:cNvPicPr>
            <p:nvPr/>
          </p:nvPicPr>
          <p:blipFill>
            <a:blip r:embed="rId8"/>
            <a:srcRect/>
            <a:stretch>
              <a:fillRect/>
            </a:stretch>
          </p:blipFill>
          <p:spPr>
            <a:xfrm>
              <a:off x="234750" y="234750"/>
              <a:ext cx="490920" cy="49092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rot="-5400000">
            <a:off x="6643153" y="6938312"/>
            <a:ext cx="3054598" cy="412546"/>
          </a:xfrm>
          <a:prstGeom prst="rect">
            <a:avLst/>
          </a:prstGeom>
        </p:spPr>
        <p:txBody>
          <a:bodyPr lIns="0" tIns="0" rIns="0" bIns="0" rtlCol="0" anchor="t">
            <a:spAutoFit/>
          </a:bodyPr>
          <a:lstStyle/>
          <a:p>
            <a:pPr>
              <a:lnSpc>
                <a:spcPts val="3359"/>
              </a:lnSpc>
              <a:spcBef>
                <a:spcPct val="0"/>
              </a:spcBef>
            </a:pPr>
            <a:r>
              <a:rPr lang="en-US" sz="2400">
                <a:solidFill>
                  <a:srgbClr val="0048CD"/>
                </a:solidFill>
                <a:latin typeface="Space Mono"/>
              </a:rPr>
              <a:t>PITCH DECK V 1.0</a:t>
            </a:r>
          </a:p>
        </p:txBody>
      </p:sp>
      <p:grpSp>
        <p:nvGrpSpPr>
          <p:cNvPr id="3" name="Group 3"/>
          <p:cNvGrpSpPr/>
          <p:nvPr/>
        </p:nvGrpSpPr>
        <p:grpSpPr>
          <a:xfrm>
            <a:off x="7916475" y="829571"/>
            <a:ext cx="9210261" cy="7868918"/>
            <a:chOff x="0" y="0"/>
            <a:chExt cx="3807918" cy="3253350"/>
          </a:xfrm>
        </p:grpSpPr>
        <p:sp>
          <p:nvSpPr>
            <p:cNvPr id="4" name="Freeform 4"/>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p:spPr>
        </p:sp>
      </p:grpSp>
      <p:grpSp>
        <p:nvGrpSpPr>
          <p:cNvPr id="5" name="Group 5"/>
          <p:cNvGrpSpPr/>
          <p:nvPr/>
        </p:nvGrpSpPr>
        <p:grpSpPr>
          <a:xfrm>
            <a:off x="8334126" y="829571"/>
            <a:ext cx="8925174" cy="8627858"/>
            <a:chOff x="0" y="0"/>
            <a:chExt cx="3690051" cy="3567128"/>
          </a:xfrm>
        </p:grpSpPr>
        <p:sp>
          <p:nvSpPr>
            <p:cNvPr id="6" name="Freeform 6"/>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p:spPr>
        </p:sp>
      </p:grpSp>
      <p:sp>
        <p:nvSpPr>
          <p:cNvPr id="16" name="TextBox 16"/>
          <p:cNvSpPr txBox="1"/>
          <p:nvPr/>
        </p:nvSpPr>
        <p:spPr>
          <a:xfrm>
            <a:off x="506651" y="3214631"/>
            <a:ext cx="6656149" cy="1920077"/>
          </a:xfrm>
          <a:prstGeom prst="rect">
            <a:avLst/>
          </a:prstGeom>
        </p:spPr>
        <p:txBody>
          <a:bodyPr wrap="square" lIns="0" tIns="0" rIns="0" bIns="0" rtlCol="0" anchor="t">
            <a:spAutoFit/>
          </a:bodyPr>
          <a:lstStyle/>
          <a:p>
            <a:pPr>
              <a:lnSpc>
                <a:spcPts val="7920"/>
              </a:lnSpc>
            </a:pPr>
            <a:r>
              <a:rPr lang="en-US" sz="4800" spc="-72" dirty="0">
                <a:solidFill>
                  <a:srgbClr val="FFFFFF"/>
                </a:solidFill>
                <a:latin typeface="Muli Bold"/>
              </a:rPr>
              <a:t>Total number of available properties:</a:t>
            </a:r>
          </a:p>
        </p:txBody>
      </p:sp>
      <p:grpSp>
        <p:nvGrpSpPr>
          <p:cNvPr id="28" name="Group 27">
            <a:extLst>
              <a:ext uri="{FF2B5EF4-FFF2-40B4-BE49-F238E27FC236}">
                <a16:creationId xmlns:a16="http://schemas.microsoft.com/office/drawing/2014/main" id="{1A2CDD6E-5C55-0E4B-8A54-CD3129FBD64F}"/>
              </a:ext>
            </a:extLst>
          </p:cNvPr>
          <p:cNvGrpSpPr/>
          <p:nvPr/>
        </p:nvGrpSpPr>
        <p:grpSpPr>
          <a:xfrm>
            <a:off x="304800" y="399143"/>
            <a:ext cx="5349813" cy="1818129"/>
            <a:chOff x="304800" y="399143"/>
            <a:chExt cx="5349813" cy="1818129"/>
          </a:xfrm>
        </p:grpSpPr>
        <p:grpSp>
          <p:nvGrpSpPr>
            <p:cNvPr id="27" name="Group 26">
              <a:extLst>
                <a:ext uri="{FF2B5EF4-FFF2-40B4-BE49-F238E27FC236}">
                  <a16:creationId xmlns:a16="http://schemas.microsoft.com/office/drawing/2014/main" id="{EC02DF22-AA82-2242-B28C-D24AF6102B2E}"/>
                </a:ext>
              </a:extLst>
            </p:cNvPr>
            <p:cNvGrpSpPr/>
            <p:nvPr/>
          </p:nvGrpSpPr>
          <p:grpSpPr>
            <a:xfrm>
              <a:off x="304800" y="399143"/>
              <a:ext cx="5349813" cy="1818129"/>
              <a:chOff x="304800" y="399143"/>
              <a:chExt cx="5349813" cy="1818129"/>
            </a:xfrm>
          </p:grpSpPr>
          <p:grpSp>
            <p:nvGrpSpPr>
              <p:cNvPr id="25" name="Group 11">
                <a:extLst>
                  <a:ext uri="{FF2B5EF4-FFF2-40B4-BE49-F238E27FC236}">
                    <a16:creationId xmlns:a16="http://schemas.microsoft.com/office/drawing/2014/main" id="{FDC03B14-E6F1-CD40-B24B-6FFF1712998D}"/>
                  </a:ext>
                </a:extLst>
              </p:cNvPr>
              <p:cNvGrpSpPr/>
              <p:nvPr/>
            </p:nvGrpSpPr>
            <p:grpSpPr>
              <a:xfrm>
                <a:off x="304800" y="399143"/>
                <a:ext cx="5349813" cy="1818129"/>
                <a:chOff x="0" y="0"/>
                <a:chExt cx="4136979" cy="751693"/>
              </a:xfrm>
            </p:grpSpPr>
            <p:sp>
              <p:nvSpPr>
                <p:cNvPr id="26" name="Freeform 12">
                  <a:extLst>
                    <a:ext uri="{FF2B5EF4-FFF2-40B4-BE49-F238E27FC236}">
                      <a16:creationId xmlns:a16="http://schemas.microsoft.com/office/drawing/2014/main" id="{55D0A063-8ED7-AE4A-92E5-B66AC2EC107B}"/>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22" name="Picture 59">
                <a:extLst>
                  <a:ext uri="{FF2B5EF4-FFF2-40B4-BE49-F238E27FC236}">
                    <a16:creationId xmlns:a16="http://schemas.microsoft.com/office/drawing/2014/main" id="{506CC5C4-B3E2-0249-9CA1-1D4A906A2CC8}"/>
                  </a:ext>
                </a:extLst>
              </p:cNvPr>
              <p:cNvPicPr>
                <a:picLocks noChangeAspect="1"/>
              </p:cNvPicPr>
              <p:nvPr/>
            </p:nvPicPr>
            <p:blipFill>
              <a:blip r:embed="rId3"/>
              <a:srcRect/>
              <a:stretch>
                <a:fillRect/>
              </a:stretch>
            </p:blipFill>
            <p:spPr>
              <a:xfrm>
                <a:off x="506651" y="647699"/>
                <a:ext cx="1245948" cy="1270787"/>
              </a:xfrm>
              <a:prstGeom prst="rect">
                <a:avLst/>
              </a:prstGeom>
            </p:spPr>
          </p:pic>
          <p:sp>
            <p:nvSpPr>
              <p:cNvPr id="24" name="Rectangle 23">
                <a:extLst>
                  <a:ext uri="{FF2B5EF4-FFF2-40B4-BE49-F238E27FC236}">
                    <a16:creationId xmlns:a16="http://schemas.microsoft.com/office/drawing/2014/main" id="{76419FDE-D726-7144-9957-55E2F8B02E7B}"/>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1</a:t>
                </a:r>
                <a:endParaRPr lang="en-US" sz="4800" dirty="0"/>
              </a:p>
            </p:txBody>
          </p:sp>
        </p:grpSp>
        <p:sp>
          <p:nvSpPr>
            <p:cNvPr id="17" name="TextBox 17"/>
            <p:cNvSpPr txBox="1"/>
            <p:nvPr/>
          </p:nvSpPr>
          <p:spPr>
            <a:xfrm>
              <a:off x="2368457" y="829571"/>
              <a:ext cx="3041744" cy="1000274"/>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Availability </a:t>
              </a:r>
            </a:p>
            <a:p>
              <a:pPr>
                <a:lnSpc>
                  <a:spcPts val="3919"/>
                </a:lnSpc>
                <a:spcBef>
                  <a:spcPct val="0"/>
                </a:spcBef>
              </a:pPr>
              <a:r>
                <a:rPr lang="en-US" sz="3600" dirty="0">
                  <a:latin typeface="Muli Regular"/>
                </a:rPr>
                <a:t>and Pricing</a:t>
              </a:r>
            </a:p>
          </p:txBody>
        </p:sp>
      </p:grpSp>
      <p:sp>
        <p:nvSpPr>
          <p:cNvPr id="32" name="Rectangle 31">
            <a:extLst>
              <a:ext uri="{FF2B5EF4-FFF2-40B4-BE49-F238E27FC236}">
                <a16:creationId xmlns:a16="http://schemas.microsoft.com/office/drawing/2014/main" id="{6B2AC078-B8A1-054D-B73E-2C4BB69BFDFF}"/>
              </a:ext>
            </a:extLst>
          </p:cNvPr>
          <p:cNvSpPr/>
          <p:nvPr/>
        </p:nvSpPr>
        <p:spPr>
          <a:xfrm>
            <a:off x="483205" y="6788237"/>
            <a:ext cx="2884123" cy="712696"/>
          </a:xfrm>
          <a:prstGeom prst="rect">
            <a:avLst/>
          </a:prstGeom>
        </p:spPr>
        <p:txBody>
          <a:bodyPr wrap="none">
            <a:spAutoFit/>
          </a:bodyPr>
          <a:lstStyle/>
          <a:p>
            <a:pPr>
              <a:lnSpc>
                <a:spcPts val="3919"/>
              </a:lnSpc>
              <a:spcBef>
                <a:spcPct val="0"/>
              </a:spcBef>
            </a:pPr>
            <a:r>
              <a:rPr lang="en-US" sz="8000" dirty="0">
                <a:solidFill>
                  <a:srgbClr val="F2D168"/>
                </a:solidFill>
                <a:latin typeface="Muli Regular"/>
              </a:rPr>
              <a:t>3,818</a:t>
            </a:r>
          </a:p>
        </p:txBody>
      </p:sp>
      <p:pic>
        <p:nvPicPr>
          <p:cNvPr id="37" name="Picture 36">
            <a:extLst>
              <a:ext uri="{FF2B5EF4-FFF2-40B4-BE49-F238E27FC236}">
                <a16:creationId xmlns:a16="http://schemas.microsoft.com/office/drawing/2014/main" id="{912BBAEE-BF41-BF4E-BB3B-409EDBB7E551}"/>
              </a:ext>
            </a:extLst>
          </p:cNvPr>
          <p:cNvPicPr>
            <a:picLocks noChangeAspect="1"/>
          </p:cNvPicPr>
          <p:nvPr/>
        </p:nvPicPr>
        <p:blipFill>
          <a:blip r:embed="rId4"/>
          <a:stretch>
            <a:fillRect/>
          </a:stretch>
        </p:blipFill>
        <p:spPr>
          <a:xfrm>
            <a:off x="8746673" y="1216858"/>
            <a:ext cx="8138974" cy="7455026"/>
          </a:xfrm>
          <a:prstGeom prst="rect">
            <a:avLst/>
          </a:prstGeom>
          <a:ln>
            <a:solidFill>
              <a:schemeClr val="tx1"/>
            </a:solidFill>
          </a:ln>
        </p:spPr>
      </p:pic>
      <p:grpSp>
        <p:nvGrpSpPr>
          <p:cNvPr id="18" name="Group 18"/>
          <p:cNvGrpSpPr/>
          <p:nvPr/>
        </p:nvGrpSpPr>
        <p:grpSpPr>
          <a:xfrm rot="-10800000">
            <a:off x="16766580" y="9035691"/>
            <a:ext cx="720315" cy="720315"/>
            <a:chOff x="0" y="0"/>
            <a:chExt cx="960421" cy="960421"/>
          </a:xfrm>
        </p:grpSpPr>
        <p:pic>
          <p:nvPicPr>
            <p:cNvPr id="19" name="Picture 19"/>
            <p:cNvPicPr>
              <a:picLocks noChangeAspect="1"/>
            </p:cNvPicPr>
            <p:nvPr/>
          </p:nvPicPr>
          <p:blipFill>
            <a:blip r:embed="rId3"/>
            <a:srcRect/>
            <a:stretch>
              <a:fillRect/>
            </a:stretch>
          </p:blipFill>
          <p:spPr>
            <a:xfrm rot="-10800000">
              <a:off x="0" y="0"/>
              <a:ext cx="960421" cy="960421"/>
            </a:xfrm>
            <a:prstGeom prst="rect">
              <a:avLst/>
            </a:prstGeom>
          </p:spPr>
        </p:pic>
        <p:pic>
          <p:nvPicPr>
            <p:cNvPr id="20" name="Picture 20"/>
            <p:cNvPicPr>
              <a:picLocks noChangeAspect="1"/>
            </p:cNvPicPr>
            <p:nvPr/>
          </p:nvPicPr>
          <p:blipFill>
            <a:blip r:embed="rId5"/>
            <a:srcRect/>
            <a:stretch>
              <a:fillRect/>
            </a:stretch>
          </p:blipFill>
          <p:spPr>
            <a:xfrm>
              <a:off x="234750" y="234750"/>
              <a:ext cx="490920" cy="49092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sp>
        <p:nvSpPr>
          <p:cNvPr id="2" name="TextBox 2"/>
          <p:cNvSpPr txBox="1"/>
          <p:nvPr/>
        </p:nvSpPr>
        <p:spPr>
          <a:xfrm rot="-5400000">
            <a:off x="6643153" y="6938312"/>
            <a:ext cx="3054598" cy="412546"/>
          </a:xfrm>
          <a:prstGeom prst="rect">
            <a:avLst/>
          </a:prstGeom>
        </p:spPr>
        <p:txBody>
          <a:bodyPr lIns="0" tIns="0" rIns="0" bIns="0" rtlCol="0" anchor="t">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kumimoji="0" lang="en-US" sz="2400" b="0" i="0" u="none" strike="noStrike" kern="1200" cap="none" spc="0" normalizeH="0" baseline="0" noProof="0">
                <a:ln>
                  <a:noFill/>
                </a:ln>
                <a:solidFill>
                  <a:srgbClr val="0048CD"/>
                </a:solidFill>
                <a:effectLst/>
                <a:uLnTx/>
                <a:uFillTx/>
                <a:latin typeface="Space Mono"/>
                <a:ea typeface="+mn-ea"/>
                <a:cs typeface="+mn-cs"/>
              </a:rPr>
              <a:t>PITCH DECK V 1.0</a:t>
            </a:r>
          </a:p>
        </p:txBody>
      </p:sp>
      <p:grpSp>
        <p:nvGrpSpPr>
          <p:cNvPr id="3" name="Group 3"/>
          <p:cNvGrpSpPr/>
          <p:nvPr/>
        </p:nvGrpSpPr>
        <p:grpSpPr>
          <a:xfrm>
            <a:off x="7916475" y="829571"/>
            <a:ext cx="9210261" cy="7868918"/>
            <a:chOff x="0" y="0"/>
            <a:chExt cx="3807918" cy="3253350"/>
          </a:xfrm>
        </p:grpSpPr>
        <p:sp>
          <p:nvSpPr>
            <p:cNvPr id="4" name="Freeform 4"/>
            <p:cNvSpPr/>
            <p:nvPr/>
          </p:nvSpPr>
          <p:spPr>
            <a:xfrm>
              <a:off x="0" y="0"/>
              <a:ext cx="3807919" cy="3253350"/>
            </a:xfrm>
            <a:custGeom>
              <a:avLst/>
              <a:gdLst/>
              <a:ahLst/>
              <a:cxnLst/>
              <a:rect l="l" t="t" r="r" b="b"/>
              <a:pathLst>
                <a:path w="3807919" h="3253350">
                  <a:moveTo>
                    <a:pt x="3683458" y="3253350"/>
                  </a:moveTo>
                  <a:lnTo>
                    <a:pt x="124460" y="3253350"/>
                  </a:lnTo>
                  <a:cubicBezTo>
                    <a:pt x="55880" y="3253350"/>
                    <a:pt x="0" y="3197470"/>
                    <a:pt x="0" y="3128890"/>
                  </a:cubicBezTo>
                  <a:lnTo>
                    <a:pt x="0" y="124460"/>
                  </a:lnTo>
                  <a:cubicBezTo>
                    <a:pt x="0" y="55880"/>
                    <a:pt x="55880" y="0"/>
                    <a:pt x="124460" y="0"/>
                  </a:cubicBezTo>
                  <a:lnTo>
                    <a:pt x="3683458" y="0"/>
                  </a:lnTo>
                  <a:cubicBezTo>
                    <a:pt x="3752038" y="0"/>
                    <a:pt x="3807919" y="55880"/>
                    <a:pt x="3807919" y="124460"/>
                  </a:cubicBezTo>
                  <a:lnTo>
                    <a:pt x="3807919" y="3128890"/>
                  </a:lnTo>
                  <a:cubicBezTo>
                    <a:pt x="3807919" y="3197470"/>
                    <a:pt x="3752038" y="3253350"/>
                    <a:pt x="3683458" y="3253350"/>
                  </a:cubicBezTo>
                  <a:close/>
                </a:path>
              </a:pathLst>
            </a:custGeom>
            <a:solidFill>
              <a:srgbClr val="E9E9E9"/>
            </a:solidFill>
          </p:spPr>
        </p:sp>
      </p:grpSp>
      <p:grpSp>
        <p:nvGrpSpPr>
          <p:cNvPr id="5" name="Group 5"/>
          <p:cNvGrpSpPr/>
          <p:nvPr/>
        </p:nvGrpSpPr>
        <p:grpSpPr>
          <a:xfrm>
            <a:off x="8334126" y="829571"/>
            <a:ext cx="8925174" cy="8627858"/>
            <a:chOff x="0" y="0"/>
            <a:chExt cx="3690051" cy="3567128"/>
          </a:xfrm>
        </p:grpSpPr>
        <p:sp>
          <p:nvSpPr>
            <p:cNvPr id="6" name="Freeform 6"/>
            <p:cNvSpPr/>
            <p:nvPr/>
          </p:nvSpPr>
          <p:spPr>
            <a:xfrm>
              <a:off x="0" y="0"/>
              <a:ext cx="3690051" cy="3567128"/>
            </a:xfrm>
            <a:custGeom>
              <a:avLst/>
              <a:gdLst/>
              <a:ahLst/>
              <a:cxnLst/>
              <a:rect l="l" t="t" r="r" b="b"/>
              <a:pathLst>
                <a:path w="3690051" h="3567128">
                  <a:moveTo>
                    <a:pt x="3565591" y="3567128"/>
                  </a:moveTo>
                  <a:lnTo>
                    <a:pt x="124460" y="3567128"/>
                  </a:lnTo>
                  <a:cubicBezTo>
                    <a:pt x="55880" y="3567128"/>
                    <a:pt x="0" y="3511248"/>
                    <a:pt x="0" y="3442668"/>
                  </a:cubicBezTo>
                  <a:lnTo>
                    <a:pt x="0" y="124460"/>
                  </a:lnTo>
                  <a:cubicBezTo>
                    <a:pt x="0" y="55880"/>
                    <a:pt x="55880" y="0"/>
                    <a:pt x="124460" y="0"/>
                  </a:cubicBezTo>
                  <a:lnTo>
                    <a:pt x="3565591" y="0"/>
                  </a:lnTo>
                  <a:cubicBezTo>
                    <a:pt x="3634171" y="0"/>
                    <a:pt x="3690051" y="55880"/>
                    <a:pt x="3690051" y="124460"/>
                  </a:cubicBezTo>
                  <a:lnTo>
                    <a:pt x="3690051" y="3442668"/>
                  </a:lnTo>
                  <a:cubicBezTo>
                    <a:pt x="3690051" y="3511248"/>
                    <a:pt x="3634171" y="3567128"/>
                    <a:pt x="3565591" y="3567128"/>
                  </a:cubicBezTo>
                  <a:close/>
                </a:path>
              </a:pathLst>
            </a:custGeom>
            <a:solidFill>
              <a:srgbClr val="FFFFFF"/>
            </a:solidFill>
          </p:spPr>
        </p:sp>
      </p:grpSp>
      <p:sp>
        <p:nvSpPr>
          <p:cNvPr id="16" name="TextBox 16"/>
          <p:cNvSpPr txBox="1"/>
          <p:nvPr/>
        </p:nvSpPr>
        <p:spPr>
          <a:xfrm>
            <a:off x="506651" y="3214631"/>
            <a:ext cx="6656149" cy="1920077"/>
          </a:xfrm>
          <a:prstGeom prst="rect">
            <a:avLst/>
          </a:prstGeom>
        </p:spPr>
        <p:txBody>
          <a:bodyPr wrap="square" lIns="0" tIns="0" rIns="0" bIns="0" rtlCol="0" anchor="t">
            <a:spAutoFit/>
          </a:bodyPr>
          <a:lstStyle/>
          <a:p>
            <a:pPr marL="0" marR="0" lvl="0" indent="0" algn="l" defTabSz="914400" rtl="0" eaLnBrk="1" fontAlgn="auto" latinLnBrk="0" hangingPunct="1">
              <a:lnSpc>
                <a:spcPts val="7920"/>
              </a:lnSpc>
              <a:spcBef>
                <a:spcPts val="0"/>
              </a:spcBef>
              <a:spcAft>
                <a:spcPts val="0"/>
              </a:spcAft>
              <a:buClrTx/>
              <a:buSzTx/>
              <a:buFontTx/>
              <a:buNone/>
              <a:tabLst/>
              <a:defRPr/>
            </a:pPr>
            <a:r>
              <a:rPr kumimoji="0" lang="en-US" sz="4800" b="0" i="0" u="none" strike="noStrike" kern="1200" cap="none" spc="-72" normalizeH="0" baseline="0" noProof="0" dirty="0">
                <a:ln>
                  <a:noFill/>
                </a:ln>
                <a:solidFill>
                  <a:srgbClr val="FFFFFF"/>
                </a:solidFill>
                <a:effectLst/>
                <a:uLnTx/>
                <a:uFillTx/>
                <a:latin typeface="Muli Bold"/>
                <a:ea typeface="+mn-ea"/>
                <a:cs typeface="+mn-cs"/>
              </a:rPr>
              <a:t>Closer look at Queen Anne neighborhood</a:t>
            </a:r>
          </a:p>
        </p:txBody>
      </p:sp>
      <p:grpSp>
        <p:nvGrpSpPr>
          <p:cNvPr id="28" name="Group 27">
            <a:extLst>
              <a:ext uri="{FF2B5EF4-FFF2-40B4-BE49-F238E27FC236}">
                <a16:creationId xmlns:a16="http://schemas.microsoft.com/office/drawing/2014/main" id="{1A2CDD6E-5C55-0E4B-8A54-CD3129FBD64F}"/>
              </a:ext>
            </a:extLst>
          </p:cNvPr>
          <p:cNvGrpSpPr/>
          <p:nvPr/>
        </p:nvGrpSpPr>
        <p:grpSpPr>
          <a:xfrm>
            <a:off x="304800" y="399143"/>
            <a:ext cx="5349813" cy="1818129"/>
            <a:chOff x="304800" y="399143"/>
            <a:chExt cx="5349813" cy="1818129"/>
          </a:xfrm>
        </p:grpSpPr>
        <p:grpSp>
          <p:nvGrpSpPr>
            <p:cNvPr id="27" name="Group 26">
              <a:extLst>
                <a:ext uri="{FF2B5EF4-FFF2-40B4-BE49-F238E27FC236}">
                  <a16:creationId xmlns:a16="http://schemas.microsoft.com/office/drawing/2014/main" id="{EC02DF22-AA82-2242-B28C-D24AF6102B2E}"/>
                </a:ext>
              </a:extLst>
            </p:cNvPr>
            <p:cNvGrpSpPr/>
            <p:nvPr/>
          </p:nvGrpSpPr>
          <p:grpSpPr>
            <a:xfrm>
              <a:off x="304800" y="399143"/>
              <a:ext cx="5349813" cy="1818129"/>
              <a:chOff x="304800" y="399143"/>
              <a:chExt cx="5349813" cy="1818129"/>
            </a:xfrm>
          </p:grpSpPr>
          <p:grpSp>
            <p:nvGrpSpPr>
              <p:cNvPr id="25" name="Group 11">
                <a:extLst>
                  <a:ext uri="{FF2B5EF4-FFF2-40B4-BE49-F238E27FC236}">
                    <a16:creationId xmlns:a16="http://schemas.microsoft.com/office/drawing/2014/main" id="{FDC03B14-E6F1-CD40-B24B-6FFF1712998D}"/>
                  </a:ext>
                </a:extLst>
              </p:cNvPr>
              <p:cNvGrpSpPr/>
              <p:nvPr/>
            </p:nvGrpSpPr>
            <p:grpSpPr>
              <a:xfrm>
                <a:off x="304800" y="399143"/>
                <a:ext cx="5349813" cy="1818129"/>
                <a:chOff x="0" y="0"/>
                <a:chExt cx="4136979" cy="751693"/>
              </a:xfrm>
            </p:grpSpPr>
            <p:sp>
              <p:nvSpPr>
                <p:cNvPr id="26" name="Freeform 12">
                  <a:extLst>
                    <a:ext uri="{FF2B5EF4-FFF2-40B4-BE49-F238E27FC236}">
                      <a16:creationId xmlns:a16="http://schemas.microsoft.com/office/drawing/2014/main" id="{55D0A063-8ED7-AE4A-92E5-B66AC2EC107B}"/>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22" name="Picture 59">
                <a:extLst>
                  <a:ext uri="{FF2B5EF4-FFF2-40B4-BE49-F238E27FC236}">
                    <a16:creationId xmlns:a16="http://schemas.microsoft.com/office/drawing/2014/main" id="{506CC5C4-B3E2-0249-9CA1-1D4A906A2CC8}"/>
                  </a:ext>
                </a:extLst>
              </p:cNvPr>
              <p:cNvPicPr>
                <a:picLocks noChangeAspect="1"/>
              </p:cNvPicPr>
              <p:nvPr/>
            </p:nvPicPr>
            <p:blipFill>
              <a:blip r:embed="rId3"/>
              <a:srcRect/>
              <a:stretch>
                <a:fillRect/>
              </a:stretch>
            </p:blipFill>
            <p:spPr>
              <a:xfrm>
                <a:off x="506651" y="647699"/>
                <a:ext cx="1245948" cy="1270787"/>
              </a:xfrm>
              <a:prstGeom prst="rect">
                <a:avLst/>
              </a:prstGeom>
            </p:spPr>
          </p:pic>
          <p:sp>
            <p:nvSpPr>
              <p:cNvPr id="24" name="Rectangle 23">
                <a:extLst>
                  <a:ext uri="{FF2B5EF4-FFF2-40B4-BE49-F238E27FC236}">
                    <a16:creationId xmlns:a16="http://schemas.microsoft.com/office/drawing/2014/main" id="{76419FDE-D726-7144-9957-55E2F8B02E7B}"/>
                  </a:ext>
                </a:extLst>
              </p:cNvPr>
              <p:cNvSpPr/>
              <p:nvPr/>
            </p:nvSpPr>
            <p:spPr>
              <a:xfrm>
                <a:off x="852946" y="867593"/>
                <a:ext cx="553357"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Muli Regular"/>
                    <a:ea typeface="+mn-ea"/>
                    <a:cs typeface="+mn-cs"/>
                  </a:rPr>
                  <a:t>1</a:t>
                </a:r>
                <a:endParaRPr kumimoji="0" lang="en-US" sz="4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7" name="TextBox 17"/>
            <p:cNvSpPr txBox="1"/>
            <p:nvPr/>
          </p:nvSpPr>
          <p:spPr>
            <a:xfrm>
              <a:off x="2368457" y="829571"/>
              <a:ext cx="3041744" cy="1000274"/>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uli Regular"/>
                  <a:ea typeface="+mn-ea"/>
                  <a:cs typeface="+mn-cs"/>
                </a:rPr>
                <a:t>Availability </a:t>
              </a:r>
            </a:p>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Muli Regular"/>
                  <a:ea typeface="+mn-ea"/>
                  <a:cs typeface="+mn-cs"/>
                </a:rPr>
                <a:t>and Pricing</a:t>
              </a:r>
            </a:p>
          </p:txBody>
        </p:sp>
      </p:grpSp>
      <p:grpSp>
        <p:nvGrpSpPr>
          <p:cNvPr id="18" name="Group 18"/>
          <p:cNvGrpSpPr/>
          <p:nvPr/>
        </p:nvGrpSpPr>
        <p:grpSpPr>
          <a:xfrm rot="-10800000">
            <a:off x="16766580" y="9047848"/>
            <a:ext cx="720315" cy="720315"/>
            <a:chOff x="0" y="0"/>
            <a:chExt cx="960421" cy="960421"/>
          </a:xfrm>
        </p:grpSpPr>
        <p:pic>
          <p:nvPicPr>
            <p:cNvPr id="19" name="Picture 19"/>
            <p:cNvPicPr>
              <a:picLocks noChangeAspect="1"/>
            </p:cNvPicPr>
            <p:nvPr/>
          </p:nvPicPr>
          <p:blipFill>
            <a:blip r:embed="rId3"/>
            <a:srcRect/>
            <a:stretch>
              <a:fillRect/>
            </a:stretch>
          </p:blipFill>
          <p:spPr>
            <a:xfrm rot="-10800000">
              <a:off x="0" y="0"/>
              <a:ext cx="960421" cy="960421"/>
            </a:xfrm>
            <a:prstGeom prst="rect">
              <a:avLst/>
            </a:prstGeom>
          </p:spPr>
        </p:pic>
        <p:pic>
          <p:nvPicPr>
            <p:cNvPr id="20" name="Picture 20"/>
            <p:cNvPicPr>
              <a:picLocks noChangeAspect="1"/>
            </p:cNvPicPr>
            <p:nvPr/>
          </p:nvPicPr>
          <p:blipFill>
            <a:blip r:embed="rId4"/>
            <a:srcRect/>
            <a:stretch>
              <a:fillRect/>
            </a:stretch>
          </p:blipFill>
          <p:spPr>
            <a:xfrm>
              <a:off x="234750" y="234750"/>
              <a:ext cx="490920" cy="490920"/>
            </a:xfrm>
            <a:prstGeom prst="rect">
              <a:avLst/>
            </a:prstGeom>
          </p:spPr>
        </p:pic>
      </p:grpSp>
      <p:pic>
        <p:nvPicPr>
          <p:cNvPr id="23" name="Picture 22">
            <a:extLst>
              <a:ext uri="{FF2B5EF4-FFF2-40B4-BE49-F238E27FC236}">
                <a16:creationId xmlns:a16="http://schemas.microsoft.com/office/drawing/2014/main" id="{07F30A6A-AABD-CF43-B5EF-48362D251C97}"/>
              </a:ext>
            </a:extLst>
          </p:cNvPr>
          <p:cNvPicPr>
            <a:picLocks noChangeAspect="1"/>
          </p:cNvPicPr>
          <p:nvPr/>
        </p:nvPicPr>
        <p:blipFill rotWithShape="1">
          <a:blip r:embed="rId5"/>
          <a:srcRect t="3108"/>
          <a:stretch/>
        </p:blipFill>
        <p:spPr>
          <a:xfrm>
            <a:off x="8768621" y="1205290"/>
            <a:ext cx="8138853" cy="7872669"/>
          </a:xfrm>
          <a:prstGeom prst="rect">
            <a:avLst/>
          </a:prstGeom>
          <a:ln>
            <a:solidFill>
              <a:schemeClr val="tx1"/>
            </a:solidFill>
          </a:ln>
        </p:spPr>
      </p:pic>
    </p:spTree>
    <p:extLst>
      <p:ext uri="{BB962C8B-B14F-4D97-AF65-F5344CB8AC3E}">
        <p14:creationId xmlns:p14="http://schemas.microsoft.com/office/powerpoint/2010/main" val="293014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8599760" y="2236579"/>
            <a:ext cx="7264500" cy="6299455"/>
            <a:chOff x="0" y="0"/>
            <a:chExt cx="1923367" cy="1125296"/>
          </a:xfrm>
        </p:grpSpPr>
        <p:sp>
          <p:nvSpPr>
            <p:cNvPr id="3" name="Freeform 3"/>
            <p:cNvSpPr/>
            <p:nvPr/>
          </p:nvSpPr>
          <p:spPr>
            <a:xfrm>
              <a:off x="0" y="0"/>
              <a:ext cx="1923367" cy="1125297"/>
            </a:xfrm>
            <a:custGeom>
              <a:avLst/>
              <a:gdLst/>
              <a:ahLst/>
              <a:cxnLst/>
              <a:rect l="l" t="t" r="r" b="b"/>
              <a:pathLst>
                <a:path w="1923367" h="1125297">
                  <a:moveTo>
                    <a:pt x="1798906" y="1125296"/>
                  </a:moveTo>
                  <a:lnTo>
                    <a:pt x="124460" y="1125296"/>
                  </a:lnTo>
                  <a:cubicBezTo>
                    <a:pt x="55880" y="1125296"/>
                    <a:pt x="0" y="1069416"/>
                    <a:pt x="0" y="1000836"/>
                  </a:cubicBezTo>
                  <a:lnTo>
                    <a:pt x="0" y="124460"/>
                  </a:lnTo>
                  <a:cubicBezTo>
                    <a:pt x="0" y="55880"/>
                    <a:pt x="55880" y="0"/>
                    <a:pt x="124460" y="0"/>
                  </a:cubicBezTo>
                  <a:lnTo>
                    <a:pt x="1798907" y="0"/>
                  </a:lnTo>
                  <a:cubicBezTo>
                    <a:pt x="1867487" y="0"/>
                    <a:pt x="1923367" y="55880"/>
                    <a:pt x="1923367" y="124460"/>
                  </a:cubicBezTo>
                  <a:lnTo>
                    <a:pt x="1923367" y="1000836"/>
                  </a:lnTo>
                  <a:cubicBezTo>
                    <a:pt x="1923367" y="1069417"/>
                    <a:pt x="1867487" y="1125297"/>
                    <a:pt x="1798907" y="1125297"/>
                  </a:cubicBezTo>
                  <a:close/>
                </a:path>
              </a:pathLst>
            </a:custGeom>
            <a:solidFill>
              <a:srgbClr val="75C7FB"/>
            </a:solidFill>
          </p:spPr>
        </p:sp>
      </p:grpSp>
      <p:pic>
        <p:nvPicPr>
          <p:cNvPr id="4" name="Picture 4"/>
          <p:cNvPicPr>
            <a:picLocks noChangeAspect="1"/>
          </p:cNvPicPr>
          <p:nvPr/>
        </p:nvPicPr>
        <p:blipFill>
          <a:blip r:embed="rId4"/>
          <a:srcRect/>
          <a:stretch>
            <a:fillRect/>
          </a:stretch>
        </p:blipFill>
        <p:spPr>
          <a:xfrm>
            <a:off x="10325204" y="1028700"/>
            <a:ext cx="1978908" cy="1840384"/>
          </a:xfrm>
          <a:prstGeom prst="rect">
            <a:avLst/>
          </a:prstGeom>
        </p:spPr>
      </p:pic>
      <p:pic>
        <p:nvPicPr>
          <p:cNvPr id="5" name="Picture 5"/>
          <p:cNvPicPr>
            <a:picLocks noChangeAspect="1"/>
          </p:cNvPicPr>
          <p:nvPr/>
        </p:nvPicPr>
        <p:blipFill>
          <a:blip r:embed="rId4"/>
          <a:srcRect/>
          <a:stretch>
            <a:fillRect/>
          </a:stretch>
        </p:blipFill>
        <p:spPr>
          <a:xfrm>
            <a:off x="14920235" y="7417916"/>
            <a:ext cx="1978908" cy="1840384"/>
          </a:xfrm>
          <a:prstGeom prst="rect">
            <a:avLst/>
          </a:prstGeom>
        </p:spPr>
      </p:pic>
      <p:grpSp>
        <p:nvGrpSpPr>
          <p:cNvPr id="13" name="Group 13"/>
          <p:cNvGrpSpPr/>
          <p:nvPr/>
        </p:nvGrpSpPr>
        <p:grpSpPr>
          <a:xfrm rot="-10800000">
            <a:off x="16538985" y="8537985"/>
            <a:ext cx="720315" cy="720315"/>
            <a:chOff x="0" y="0"/>
            <a:chExt cx="960421" cy="960421"/>
          </a:xfrm>
        </p:grpSpPr>
        <p:pic>
          <p:nvPicPr>
            <p:cNvPr id="14" name="Picture 14"/>
            <p:cNvPicPr>
              <a:picLocks noChangeAspect="1"/>
            </p:cNvPicPr>
            <p:nvPr/>
          </p:nvPicPr>
          <p:blipFill>
            <a:blip r:embed="rId5"/>
            <a:srcRect/>
            <a:stretch>
              <a:fillRect/>
            </a:stretch>
          </p:blipFill>
          <p:spPr>
            <a:xfrm rot="-10800000">
              <a:off x="0" y="0"/>
              <a:ext cx="960421" cy="960421"/>
            </a:xfrm>
            <a:prstGeom prst="rect">
              <a:avLst/>
            </a:prstGeom>
          </p:spPr>
        </p:pic>
        <p:pic>
          <p:nvPicPr>
            <p:cNvPr id="15" name="Picture 15"/>
            <p:cNvPicPr>
              <a:picLocks noChangeAspect="1"/>
            </p:cNvPicPr>
            <p:nvPr/>
          </p:nvPicPr>
          <p:blipFill>
            <a:blip r:embed="rId6"/>
            <a:srcRect/>
            <a:stretch>
              <a:fillRect/>
            </a:stretch>
          </p:blipFill>
          <p:spPr>
            <a:xfrm>
              <a:off x="234750" y="234750"/>
              <a:ext cx="490920" cy="490920"/>
            </a:xfrm>
            <a:prstGeom prst="rect">
              <a:avLst/>
            </a:prstGeom>
          </p:spPr>
        </p:pic>
      </p:grpSp>
      <p:grpSp>
        <p:nvGrpSpPr>
          <p:cNvPr id="16" name="Group 15">
            <a:extLst>
              <a:ext uri="{FF2B5EF4-FFF2-40B4-BE49-F238E27FC236}">
                <a16:creationId xmlns:a16="http://schemas.microsoft.com/office/drawing/2014/main" id="{76BCE2BB-01E0-374F-8D70-12DCD432BC42}"/>
              </a:ext>
            </a:extLst>
          </p:cNvPr>
          <p:cNvGrpSpPr/>
          <p:nvPr/>
        </p:nvGrpSpPr>
        <p:grpSpPr>
          <a:xfrm>
            <a:off x="304800" y="399143"/>
            <a:ext cx="5349813" cy="1818129"/>
            <a:chOff x="304800" y="399143"/>
            <a:chExt cx="5349813" cy="1818129"/>
          </a:xfrm>
        </p:grpSpPr>
        <p:grpSp>
          <p:nvGrpSpPr>
            <p:cNvPr id="17" name="Group 16">
              <a:extLst>
                <a:ext uri="{FF2B5EF4-FFF2-40B4-BE49-F238E27FC236}">
                  <a16:creationId xmlns:a16="http://schemas.microsoft.com/office/drawing/2014/main" id="{78266C4A-ECB9-4A44-8D26-25C2099A67C1}"/>
                </a:ext>
              </a:extLst>
            </p:cNvPr>
            <p:cNvGrpSpPr/>
            <p:nvPr/>
          </p:nvGrpSpPr>
          <p:grpSpPr>
            <a:xfrm>
              <a:off x="304800" y="399143"/>
              <a:ext cx="5349813" cy="1818129"/>
              <a:chOff x="304800" y="399143"/>
              <a:chExt cx="5349813" cy="1818129"/>
            </a:xfrm>
          </p:grpSpPr>
          <p:grpSp>
            <p:nvGrpSpPr>
              <p:cNvPr id="19" name="Group 11">
                <a:extLst>
                  <a:ext uri="{FF2B5EF4-FFF2-40B4-BE49-F238E27FC236}">
                    <a16:creationId xmlns:a16="http://schemas.microsoft.com/office/drawing/2014/main" id="{22204C67-A20E-7F42-9E4D-A06F1A0C3F3F}"/>
                  </a:ext>
                </a:extLst>
              </p:cNvPr>
              <p:cNvGrpSpPr/>
              <p:nvPr/>
            </p:nvGrpSpPr>
            <p:grpSpPr>
              <a:xfrm>
                <a:off x="304800" y="399143"/>
                <a:ext cx="5349813" cy="1818129"/>
                <a:chOff x="0" y="0"/>
                <a:chExt cx="4136979" cy="751693"/>
              </a:xfrm>
            </p:grpSpPr>
            <p:sp>
              <p:nvSpPr>
                <p:cNvPr id="22" name="Freeform 12">
                  <a:extLst>
                    <a:ext uri="{FF2B5EF4-FFF2-40B4-BE49-F238E27FC236}">
                      <a16:creationId xmlns:a16="http://schemas.microsoft.com/office/drawing/2014/main" id="{88F242C5-E05A-664B-BD95-5B88B570D933}"/>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20" name="Picture 59">
                <a:extLst>
                  <a:ext uri="{FF2B5EF4-FFF2-40B4-BE49-F238E27FC236}">
                    <a16:creationId xmlns:a16="http://schemas.microsoft.com/office/drawing/2014/main" id="{4A23214C-4985-AC45-8800-463560ADCFB9}"/>
                  </a:ext>
                </a:extLst>
              </p:cNvPr>
              <p:cNvPicPr>
                <a:picLocks noChangeAspect="1"/>
              </p:cNvPicPr>
              <p:nvPr/>
            </p:nvPicPr>
            <p:blipFill>
              <a:blip r:embed="rId5"/>
              <a:srcRect/>
              <a:stretch>
                <a:fillRect/>
              </a:stretch>
            </p:blipFill>
            <p:spPr>
              <a:xfrm>
                <a:off x="506651" y="647699"/>
                <a:ext cx="1245948" cy="1270787"/>
              </a:xfrm>
              <a:prstGeom prst="rect">
                <a:avLst/>
              </a:prstGeom>
            </p:spPr>
          </p:pic>
          <p:sp>
            <p:nvSpPr>
              <p:cNvPr id="21" name="Rectangle 20">
                <a:extLst>
                  <a:ext uri="{FF2B5EF4-FFF2-40B4-BE49-F238E27FC236}">
                    <a16:creationId xmlns:a16="http://schemas.microsoft.com/office/drawing/2014/main" id="{766F120C-9C9C-FD42-AFC9-8DDCBB4CA5D2}"/>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1</a:t>
                </a:r>
                <a:endParaRPr lang="en-US" sz="4800" dirty="0"/>
              </a:p>
            </p:txBody>
          </p:sp>
        </p:grpSp>
        <p:sp>
          <p:nvSpPr>
            <p:cNvPr id="18" name="TextBox 17">
              <a:extLst>
                <a:ext uri="{FF2B5EF4-FFF2-40B4-BE49-F238E27FC236}">
                  <a16:creationId xmlns:a16="http://schemas.microsoft.com/office/drawing/2014/main" id="{680980B9-3C5F-E841-B132-8EA41A1922D0}"/>
                </a:ext>
              </a:extLst>
            </p:cNvPr>
            <p:cNvSpPr txBox="1"/>
            <p:nvPr/>
          </p:nvSpPr>
          <p:spPr>
            <a:xfrm>
              <a:off x="2368457" y="829571"/>
              <a:ext cx="3041744" cy="1000274"/>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Availability </a:t>
              </a:r>
            </a:p>
            <a:p>
              <a:pPr>
                <a:lnSpc>
                  <a:spcPts val="3919"/>
                </a:lnSpc>
                <a:spcBef>
                  <a:spcPct val="0"/>
                </a:spcBef>
              </a:pPr>
              <a:r>
                <a:rPr lang="en-US" sz="3600" dirty="0">
                  <a:latin typeface="Muli Regular"/>
                </a:rPr>
                <a:t>and Pricing</a:t>
              </a:r>
            </a:p>
          </p:txBody>
        </p:sp>
      </p:grpSp>
      <p:pic>
        <p:nvPicPr>
          <p:cNvPr id="23" name="Picture 22">
            <a:extLst>
              <a:ext uri="{FF2B5EF4-FFF2-40B4-BE49-F238E27FC236}">
                <a16:creationId xmlns:a16="http://schemas.microsoft.com/office/drawing/2014/main" id="{984E9906-3079-B04A-85F0-CD2B4EE42A52}"/>
              </a:ext>
            </a:extLst>
          </p:cNvPr>
          <p:cNvPicPr>
            <a:picLocks noChangeAspect="1"/>
          </p:cNvPicPr>
          <p:nvPr/>
        </p:nvPicPr>
        <p:blipFill>
          <a:blip r:embed="rId7"/>
          <a:stretch>
            <a:fillRect/>
          </a:stretch>
        </p:blipFill>
        <p:spPr>
          <a:xfrm>
            <a:off x="8866126" y="2214485"/>
            <a:ext cx="8050601" cy="6321550"/>
          </a:xfrm>
          <a:prstGeom prst="rect">
            <a:avLst/>
          </a:prstGeom>
        </p:spPr>
      </p:pic>
      <p:sp>
        <p:nvSpPr>
          <p:cNvPr id="27" name="Rectangle 26">
            <a:extLst>
              <a:ext uri="{FF2B5EF4-FFF2-40B4-BE49-F238E27FC236}">
                <a16:creationId xmlns:a16="http://schemas.microsoft.com/office/drawing/2014/main" id="{4894CF51-D989-044B-BC43-99C01D0AD753}"/>
              </a:ext>
            </a:extLst>
          </p:cNvPr>
          <p:cNvSpPr/>
          <p:nvPr/>
        </p:nvSpPr>
        <p:spPr>
          <a:xfrm>
            <a:off x="430452" y="4855525"/>
            <a:ext cx="4115229" cy="712696"/>
          </a:xfrm>
          <a:prstGeom prst="rect">
            <a:avLst/>
          </a:prstGeom>
        </p:spPr>
        <p:txBody>
          <a:bodyPr wrap="none">
            <a:spAutoFit/>
          </a:bodyPr>
          <a:lstStyle/>
          <a:p>
            <a:pPr>
              <a:lnSpc>
                <a:spcPts val="3919"/>
              </a:lnSpc>
              <a:spcBef>
                <a:spcPct val="0"/>
              </a:spcBef>
            </a:pPr>
            <a:r>
              <a:rPr lang="en-US" sz="8000" dirty="0">
                <a:solidFill>
                  <a:srgbClr val="0049CD"/>
                </a:solidFill>
                <a:latin typeface="Muli Regular"/>
              </a:rPr>
              <a:t>$127.98</a:t>
            </a:r>
          </a:p>
        </p:txBody>
      </p:sp>
      <p:sp>
        <p:nvSpPr>
          <p:cNvPr id="28" name="Rectangle 27">
            <a:extLst>
              <a:ext uri="{FF2B5EF4-FFF2-40B4-BE49-F238E27FC236}">
                <a16:creationId xmlns:a16="http://schemas.microsoft.com/office/drawing/2014/main" id="{AC734C06-9E54-C047-A520-F2FEDD2E21CC}"/>
              </a:ext>
            </a:extLst>
          </p:cNvPr>
          <p:cNvSpPr/>
          <p:nvPr/>
        </p:nvSpPr>
        <p:spPr>
          <a:xfrm>
            <a:off x="506651" y="7622481"/>
            <a:ext cx="4115229" cy="712696"/>
          </a:xfrm>
          <a:prstGeom prst="rect">
            <a:avLst/>
          </a:prstGeom>
        </p:spPr>
        <p:txBody>
          <a:bodyPr wrap="none">
            <a:spAutoFit/>
          </a:bodyPr>
          <a:lstStyle/>
          <a:p>
            <a:pPr>
              <a:lnSpc>
                <a:spcPts val="3919"/>
              </a:lnSpc>
              <a:spcBef>
                <a:spcPct val="0"/>
              </a:spcBef>
            </a:pPr>
            <a:r>
              <a:rPr lang="en-US" sz="8000" dirty="0">
                <a:solidFill>
                  <a:srgbClr val="0049CD"/>
                </a:solidFill>
                <a:latin typeface="Muli Regular"/>
              </a:rPr>
              <a:t>$262.50</a:t>
            </a:r>
          </a:p>
        </p:txBody>
      </p:sp>
      <p:sp>
        <p:nvSpPr>
          <p:cNvPr id="29" name="TextBox 16">
            <a:extLst>
              <a:ext uri="{FF2B5EF4-FFF2-40B4-BE49-F238E27FC236}">
                <a16:creationId xmlns:a16="http://schemas.microsoft.com/office/drawing/2014/main" id="{F1C8266A-F395-6F4E-966D-2DA31D68588F}"/>
              </a:ext>
            </a:extLst>
          </p:cNvPr>
          <p:cNvSpPr txBox="1"/>
          <p:nvPr/>
        </p:nvSpPr>
        <p:spPr>
          <a:xfrm>
            <a:off x="506651" y="3214631"/>
            <a:ext cx="6656149" cy="906980"/>
          </a:xfrm>
          <a:prstGeom prst="rect">
            <a:avLst/>
          </a:prstGeom>
        </p:spPr>
        <p:txBody>
          <a:bodyPr wrap="square" lIns="0" tIns="0" rIns="0" bIns="0" rtlCol="0" anchor="t">
            <a:spAutoFit/>
          </a:bodyPr>
          <a:lstStyle/>
          <a:p>
            <a:pPr marL="0" marR="0" lvl="0" indent="0" algn="l" defTabSz="914400" rtl="0" eaLnBrk="1" fontAlgn="auto" latinLnBrk="0" hangingPunct="1">
              <a:lnSpc>
                <a:spcPts val="7920"/>
              </a:lnSpc>
              <a:spcBef>
                <a:spcPts val="0"/>
              </a:spcBef>
              <a:spcAft>
                <a:spcPts val="0"/>
              </a:spcAft>
              <a:buClrTx/>
              <a:buSzTx/>
              <a:buFontTx/>
              <a:buNone/>
              <a:tabLst/>
              <a:defRPr/>
            </a:pPr>
            <a:r>
              <a:rPr kumimoji="0" lang="en-US" sz="4800" b="0" i="0" u="none" strike="noStrike" kern="1200" cap="none" spc="-72" normalizeH="0" baseline="0" noProof="0" dirty="0">
                <a:ln>
                  <a:noFill/>
                </a:ln>
                <a:effectLst/>
                <a:uLnTx/>
                <a:uFillTx/>
                <a:latin typeface="Muli Bold"/>
                <a:ea typeface="+mn-ea"/>
                <a:cs typeface="+mn-cs"/>
              </a:rPr>
              <a:t>Average nightly price:</a:t>
            </a:r>
          </a:p>
        </p:txBody>
      </p:sp>
      <p:sp>
        <p:nvSpPr>
          <p:cNvPr id="30" name="TextBox 16">
            <a:extLst>
              <a:ext uri="{FF2B5EF4-FFF2-40B4-BE49-F238E27FC236}">
                <a16:creationId xmlns:a16="http://schemas.microsoft.com/office/drawing/2014/main" id="{390B1FCD-4572-6C40-BD4E-9A1A8C81DDAA}"/>
              </a:ext>
            </a:extLst>
          </p:cNvPr>
          <p:cNvSpPr txBox="1"/>
          <p:nvPr/>
        </p:nvSpPr>
        <p:spPr>
          <a:xfrm>
            <a:off x="506651" y="5852884"/>
            <a:ext cx="7418384" cy="906980"/>
          </a:xfrm>
          <a:prstGeom prst="rect">
            <a:avLst/>
          </a:prstGeom>
        </p:spPr>
        <p:txBody>
          <a:bodyPr wrap="square" lIns="0" tIns="0" rIns="0" bIns="0" rtlCol="0" anchor="t">
            <a:spAutoFit/>
          </a:bodyPr>
          <a:lstStyle/>
          <a:p>
            <a:pPr marL="0" marR="0" lvl="0" indent="0" algn="l" defTabSz="914400" rtl="0" eaLnBrk="1" fontAlgn="auto" latinLnBrk="0" hangingPunct="1">
              <a:lnSpc>
                <a:spcPts val="7920"/>
              </a:lnSpc>
              <a:spcBef>
                <a:spcPts val="0"/>
              </a:spcBef>
              <a:spcAft>
                <a:spcPts val="0"/>
              </a:spcAft>
              <a:buClrTx/>
              <a:buSzTx/>
              <a:buFontTx/>
              <a:buNone/>
              <a:tabLst/>
              <a:defRPr/>
            </a:pPr>
            <a:r>
              <a:rPr kumimoji="0" lang="en-US" sz="4800" b="0" i="0" u="none" strike="noStrike" kern="1200" cap="none" spc="-72" normalizeH="0" baseline="0" noProof="0" dirty="0">
                <a:ln>
                  <a:noFill/>
                </a:ln>
                <a:effectLst/>
                <a:uLnTx/>
                <a:uFillTx/>
                <a:latin typeface="Muli Bold"/>
                <a:ea typeface="+mn-ea"/>
                <a:cs typeface="+mn-cs"/>
              </a:rPr>
              <a:t>Typical max nightly price: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72A1B4-17E0-7A41-BE7B-C724833D5AF8}"/>
              </a:ext>
            </a:extLst>
          </p:cNvPr>
          <p:cNvPicPr>
            <a:picLocks noChangeAspect="1"/>
          </p:cNvPicPr>
          <p:nvPr/>
        </p:nvPicPr>
        <p:blipFill>
          <a:blip r:embed="rId2"/>
          <a:stretch>
            <a:fillRect/>
          </a:stretch>
        </p:blipFill>
        <p:spPr>
          <a:xfrm>
            <a:off x="0" y="-2095500"/>
            <a:ext cx="18288000" cy="13699374"/>
          </a:xfrm>
          <a:prstGeom prst="rect">
            <a:avLst/>
          </a:prstGeom>
        </p:spPr>
      </p:pic>
    </p:spTree>
    <p:extLst>
      <p:ext uri="{BB962C8B-B14F-4D97-AF65-F5344CB8AC3E}">
        <p14:creationId xmlns:p14="http://schemas.microsoft.com/office/powerpoint/2010/main" val="424332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8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792739" y="7922480"/>
            <a:ext cx="2123923" cy="1975249"/>
          </a:xfrm>
          <a:prstGeom prst="rect">
            <a:avLst/>
          </a:prstGeom>
        </p:spPr>
      </p:pic>
      <p:pic>
        <p:nvPicPr>
          <p:cNvPr id="3" name="Picture 3"/>
          <p:cNvPicPr>
            <a:picLocks noChangeAspect="1"/>
          </p:cNvPicPr>
          <p:nvPr/>
        </p:nvPicPr>
        <p:blipFill>
          <a:blip r:embed="rId3"/>
          <a:srcRect/>
          <a:stretch>
            <a:fillRect/>
          </a:stretch>
        </p:blipFill>
        <p:spPr>
          <a:xfrm>
            <a:off x="15636333" y="363982"/>
            <a:ext cx="2123923" cy="1975249"/>
          </a:xfrm>
          <a:prstGeom prst="rect">
            <a:avLst/>
          </a:prstGeom>
        </p:spPr>
      </p:pic>
      <p:grpSp>
        <p:nvGrpSpPr>
          <p:cNvPr id="6" name="Group 6"/>
          <p:cNvGrpSpPr/>
          <p:nvPr/>
        </p:nvGrpSpPr>
        <p:grpSpPr>
          <a:xfrm>
            <a:off x="8334126" y="851012"/>
            <a:ext cx="8925174" cy="8559687"/>
            <a:chOff x="0" y="0"/>
            <a:chExt cx="3690051" cy="2969703"/>
          </a:xfrm>
        </p:grpSpPr>
        <p:sp>
          <p:nvSpPr>
            <p:cNvPr id="7" name="Freeform 7"/>
            <p:cNvSpPr/>
            <p:nvPr/>
          </p:nvSpPr>
          <p:spPr>
            <a:xfrm>
              <a:off x="0" y="0"/>
              <a:ext cx="3690051" cy="2969703"/>
            </a:xfrm>
            <a:custGeom>
              <a:avLst/>
              <a:gdLst/>
              <a:ahLst/>
              <a:cxnLst/>
              <a:rect l="l" t="t" r="r" b="b"/>
              <a:pathLst>
                <a:path w="3690051" h="2969703">
                  <a:moveTo>
                    <a:pt x="3565591" y="2969703"/>
                  </a:moveTo>
                  <a:lnTo>
                    <a:pt x="124460" y="2969703"/>
                  </a:lnTo>
                  <a:cubicBezTo>
                    <a:pt x="55880" y="2969703"/>
                    <a:pt x="0" y="2913823"/>
                    <a:pt x="0" y="2845243"/>
                  </a:cubicBezTo>
                  <a:lnTo>
                    <a:pt x="0" y="124460"/>
                  </a:lnTo>
                  <a:cubicBezTo>
                    <a:pt x="0" y="55880"/>
                    <a:pt x="55880" y="0"/>
                    <a:pt x="124460" y="0"/>
                  </a:cubicBezTo>
                  <a:lnTo>
                    <a:pt x="3565591" y="0"/>
                  </a:lnTo>
                  <a:cubicBezTo>
                    <a:pt x="3634171" y="0"/>
                    <a:pt x="3690051" y="55880"/>
                    <a:pt x="3690051" y="124460"/>
                  </a:cubicBezTo>
                  <a:lnTo>
                    <a:pt x="3690051" y="2845243"/>
                  </a:lnTo>
                  <a:cubicBezTo>
                    <a:pt x="3690051" y="2913823"/>
                    <a:pt x="3634171" y="2969703"/>
                    <a:pt x="3565591" y="2969703"/>
                  </a:cubicBezTo>
                  <a:close/>
                </a:path>
              </a:pathLst>
            </a:custGeom>
            <a:solidFill>
              <a:srgbClr val="FFFFFF"/>
            </a:solidFill>
          </p:spPr>
        </p:sp>
      </p:grpSp>
      <p:grpSp>
        <p:nvGrpSpPr>
          <p:cNvPr id="18" name="Group 18"/>
          <p:cNvGrpSpPr/>
          <p:nvPr/>
        </p:nvGrpSpPr>
        <p:grpSpPr>
          <a:xfrm>
            <a:off x="1028700" y="3023295"/>
            <a:ext cx="5943959" cy="4899186"/>
            <a:chOff x="-106703" y="-1156780"/>
            <a:chExt cx="7925278" cy="6532246"/>
          </a:xfrm>
        </p:grpSpPr>
        <p:sp>
          <p:nvSpPr>
            <p:cNvPr id="19" name="TextBox 19"/>
            <p:cNvSpPr txBox="1"/>
            <p:nvPr/>
          </p:nvSpPr>
          <p:spPr>
            <a:xfrm>
              <a:off x="-106703" y="-1156780"/>
              <a:ext cx="7896330" cy="3910900"/>
            </a:xfrm>
            <a:prstGeom prst="rect">
              <a:avLst/>
            </a:prstGeom>
          </p:spPr>
          <p:txBody>
            <a:bodyPr lIns="0" tIns="0" rIns="0" bIns="0" rtlCol="0" anchor="t">
              <a:spAutoFit/>
            </a:bodyPr>
            <a:lstStyle/>
            <a:p>
              <a:pPr>
                <a:lnSpc>
                  <a:spcPts val="7919"/>
                </a:lnSpc>
              </a:pPr>
              <a:r>
                <a:rPr lang="en-US" sz="4800" spc="-71" dirty="0">
                  <a:solidFill>
                    <a:srgbClr val="FFFFFF"/>
                  </a:solidFill>
                  <a:latin typeface="Muli Bold"/>
                </a:rPr>
                <a:t>Houses and Apartments reign supreme in Seattle!</a:t>
              </a:r>
            </a:p>
          </p:txBody>
        </p:sp>
        <p:sp>
          <p:nvSpPr>
            <p:cNvPr id="20" name="TextBox 20"/>
            <p:cNvSpPr txBox="1"/>
            <p:nvPr/>
          </p:nvSpPr>
          <p:spPr>
            <a:xfrm>
              <a:off x="-77755" y="3427154"/>
              <a:ext cx="7896330" cy="1948312"/>
            </a:xfrm>
            <a:prstGeom prst="rect">
              <a:avLst/>
            </a:prstGeom>
          </p:spPr>
          <p:txBody>
            <a:bodyPr lIns="0" tIns="0" rIns="0" bIns="0" rtlCol="0" anchor="t">
              <a:spAutoFit/>
            </a:bodyPr>
            <a:lstStyle/>
            <a:p>
              <a:pPr>
                <a:lnSpc>
                  <a:spcPts val="3920"/>
                </a:lnSpc>
                <a:spcBef>
                  <a:spcPct val="0"/>
                </a:spcBef>
              </a:pPr>
              <a:r>
                <a:rPr lang="en-US" sz="2800" dirty="0">
                  <a:solidFill>
                    <a:srgbClr val="FFFFFF"/>
                  </a:solidFill>
                  <a:latin typeface="Muli Regular"/>
                </a:rPr>
                <a:t>93% chance of renting a house or apartment (vs next closest – townhouse at 3%)</a:t>
              </a:r>
            </a:p>
          </p:txBody>
        </p:sp>
      </p:grpSp>
      <p:grpSp>
        <p:nvGrpSpPr>
          <p:cNvPr id="37" name="Group 36">
            <a:extLst>
              <a:ext uri="{FF2B5EF4-FFF2-40B4-BE49-F238E27FC236}">
                <a16:creationId xmlns:a16="http://schemas.microsoft.com/office/drawing/2014/main" id="{8466A2AD-CC2C-AA48-8425-E2BB6F2E69FC}"/>
              </a:ext>
            </a:extLst>
          </p:cNvPr>
          <p:cNvGrpSpPr/>
          <p:nvPr/>
        </p:nvGrpSpPr>
        <p:grpSpPr>
          <a:xfrm>
            <a:off x="304800" y="399143"/>
            <a:ext cx="5349813" cy="1818129"/>
            <a:chOff x="304800" y="399143"/>
            <a:chExt cx="5349813" cy="1818129"/>
          </a:xfrm>
        </p:grpSpPr>
        <p:grpSp>
          <p:nvGrpSpPr>
            <p:cNvPr id="38" name="Group 37">
              <a:extLst>
                <a:ext uri="{FF2B5EF4-FFF2-40B4-BE49-F238E27FC236}">
                  <a16:creationId xmlns:a16="http://schemas.microsoft.com/office/drawing/2014/main" id="{D2F15FE6-E7FC-7147-A3C7-752ADAA165C0}"/>
                </a:ext>
              </a:extLst>
            </p:cNvPr>
            <p:cNvGrpSpPr/>
            <p:nvPr/>
          </p:nvGrpSpPr>
          <p:grpSpPr>
            <a:xfrm>
              <a:off x="304800" y="399143"/>
              <a:ext cx="5349813" cy="1818129"/>
              <a:chOff x="304800" y="399143"/>
              <a:chExt cx="5349813" cy="1818129"/>
            </a:xfrm>
          </p:grpSpPr>
          <p:grpSp>
            <p:nvGrpSpPr>
              <p:cNvPr id="40" name="Group 11">
                <a:extLst>
                  <a:ext uri="{FF2B5EF4-FFF2-40B4-BE49-F238E27FC236}">
                    <a16:creationId xmlns:a16="http://schemas.microsoft.com/office/drawing/2014/main" id="{A8ADC3B3-ADBD-544D-A66C-2D301CAFD666}"/>
                  </a:ext>
                </a:extLst>
              </p:cNvPr>
              <p:cNvGrpSpPr/>
              <p:nvPr/>
            </p:nvGrpSpPr>
            <p:grpSpPr>
              <a:xfrm>
                <a:off x="304800" y="399143"/>
                <a:ext cx="5349813" cy="1818129"/>
                <a:chOff x="0" y="0"/>
                <a:chExt cx="4136979" cy="751693"/>
              </a:xfrm>
            </p:grpSpPr>
            <p:sp>
              <p:nvSpPr>
                <p:cNvPr id="43" name="Freeform 12">
                  <a:extLst>
                    <a:ext uri="{FF2B5EF4-FFF2-40B4-BE49-F238E27FC236}">
                      <a16:creationId xmlns:a16="http://schemas.microsoft.com/office/drawing/2014/main" id="{5488FA25-8C9D-7D45-B51E-6D3000FE37EF}"/>
                    </a:ext>
                  </a:extLst>
                </p:cNvPr>
                <p:cNvSpPr/>
                <p:nvPr/>
              </p:nvSpPr>
              <p:spPr>
                <a:xfrm>
                  <a:off x="0" y="0"/>
                  <a:ext cx="4136979" cy="751693"/>
                </a:xfrm>
                <a:custGeom>
                  <a:avLst/>
                  <a:gdLst/>
                  <a:ahLst/>
                  <a:cxnLst/>
                  <a:rect l="l" t="t" r="r" b="b"/>
                  <a:pathLst>
                    <a:path w="4136979" h="751693">
                      <a:moveTo>
                        <a:pt x="4012519" y="751693"/>
                      </a:moveTo>
                      <a:lnTo>
                        <a:pt x="124460" y="751693"/>
                      </a:lnTo>
                      <a:cubicBezTo>
                        <a:pt x="55880" y="751693"/>
                        <a:pt x="0" y="695813"/>
                        <a:pt x="0" y="627233"/>
                      </a:cubicBezTo>
                      <a:lnTo>
                        <a:pt x="0" y="124460"/>
                      </a:lnTo>
                      <a:cubicBezTo>
                        <a:pt x="0" y="55880"/>
                        <a:pt x="55880" y="0"/>
                        <a:pt x="124460" y="0"/>
                      </a:cubicBezTo>
                      <a:lnTo>
                        <a:pt x="4012519" y="0"/>
                      </a:lnTo>
                      <a:cubicBezTo>
                        <a:pt x="4081099" y="0"/>
                        <a:pt x="4136979" y="55880"/>
                        <a:pt x="4136979" y="124460"/>
                      </a:cubicBezTo>
                      <a:lnTo>
                        <a:pt x="4136979" y="627233"/>
                      </a:lnTo>
                      <a:cubicBezTo>
                        <a:pt x="4136979" y="695813"/>
                        <a:pt x="4081099" y="751693"/>
                        <a:pt x="4012519" y="751693"/>
                      </a:cubicBezTo>
                      <a:close/>
                    </a:path>
                  </a:pathLst>
                </a:custGeom>
                <a:solidFill>
                  <a:srgbClr val="FFFFFF"/>
                </a:solidFill>
              </p:spPr>
            </p:sp>
          </p:grpSp>
          <p:pic>
            <p:nvPicPr>
              <p:cNvPr id="41" name="Picture 59">
                <a:extLst>
                  <a:ext uri="{FF2B5EF4-FFF2-40B4-BE49-F238E27FC236}">
                    <a16:creationId xmlns:a16="http://schemas.microsoft.com/office/drawing/2014/main" id="{E17DA0CC-69AC-B64F-B448-933EC7412E06}"/>
                  </a:ext>
                </a:extLst>
              </p:cNvPr>
              <p:cNvPicPr>
                <a:picLocks noChangeAspect="1"/>
              </p:cNvPicPr>
              <p:nvPr/>
            </p:nvPicPr>
            <p:blipFill>
              <a:blip r:embed="rId4"/>
              <a:srcRect/>
              <a:stretch>
                <a:fillRect/>
              </a:stretch>
            </p:blipFill>
            <p:spPr>
              <a:xfrm>
                <a:off x="506651" y="647699"/>
                <a:ext cx="1245948" cy="1270787"/>
              </a:xfrm>
              <a:prstGeom prst="rect">
                <a:avLst/>
              </a:prstGeom>
            </p:spPr>
          </p:pic>
          <p:sp>
            <p:nvSpPr>
              <p:cNvPr id="42" name="Rectangle 41">
                <a:extLst>
                  <a:ext uri="{FF2B5EF4-FFF2-40B4-BE49-F238E27FC236}">
                    <a16:creationId xmlns:a16="http://schemas.microsoft.com/office/drawing/2014/main" id="{7055A618-6DB7-B144-B271-723F0D77F7A3}"/>
                  </a:ext>
                </a:extLst>
              </p:cNvPr>
              <p:cNvSpPr/>
              <p:nvPr/>
            </p:nvSpPr>
            <p:spPr>
              <a:xfrm>
                <a:off x="852946" y="867593"/>
                <a:ext cx="553357" cy="830997"/>
              </a:xfrm>
              <a:prstGeom prst="rect">
                <a:avLst/>
              </a:prstGeom>
            </p:spPr>
            <p:txBody>
              <a:bodyPr wrap="none">
                <a:spAutoFit/>
              </a:bodyPr>
              <a:lstStyle/>
              <a:p>
                <a:r>
                  <a:rPr lang="en-US" sz="4800" dirty="0">
                    <a:solidFill>
                      <a:srgbClr val="FFFFFF"/>
                    </a:solidFill>
                    <a:latin typeface="Muli Regular"/>
                  </a:rPr>
                  <a:t>2</a:t>
                </a:r>
                <a:endParaRPr lang="en-US" sz="4800" dirty="0"/>
              </a:p>
            </p:txBody>
          </p:sp>
        </p:grpSp>
        <p:sp>
          <p:nvSpPr>
            <p:cNvPr id="39" name="TextBox 17">
              <a:extLst>
                <a:ext uri="{FF2B5EF4-FFF2-40B4-BE49-F238E27FC236}">
                  <a16:creationId xmlns:a16="http://schemas.microsoft.com/office/drawing/2014/main" id="{E68C3A12-6D6F-7B4C-99A2-F399E7C41A32}"/>
                </a:ext>
              </a:extLst>
            </p:cNvPr>
            <p:cNvSpPr txBox="1"/>
            <p:nvPr/>
          </p:nvSpPr>
          <p:spPr>
            <a:xfrm>
              <a:off x="2368457" y="606491"/>
              <a:ext cx="3286156" cy="1500411"/>
            </a:xfrm>
            <a:prstGeom prst="rect">
              <a:avLst/>
            </a:prstGeom>
          </p:spPr>
          <p:txBody>
            <a:bodyPr wrap="square" lIns="0" tIns="0" rIns="0" bIns="0" rtlCol="0" anchor="t">
              <a:spAutoFit/>
            </a:bodyPr>
            <a:lstStyle/>
            <a:p>
              <a:pPr>
                <a:lnSpc>
                  <a:spcPts val="3919"/>
                </a:lnSpc>
                <a:spcBef>
                  <a:spcPct val="0"/>
                </a:spcBef>
              </a:pPr>
              <a:r>
                <a:rPr lang="en-US" sz="3600" dirty="0">
                  <a:latin typeface="Muli Regular"/>
                </a:rPr>
                <a:t>Types of Properties/</a:t>
              </a:r>
            </a:p>
            <a:p>
              <a:pPr>
                <a:lnSpc>
                  <a:spcPts val="3919"/>
                </a:lnSpc>
                <a:spcBef>
                  <a:spcPct val="0"/>
                </a:spcBef>
              </a:pPr>
              <a:r>
                <a:rPr lang="en-US" sz="3600" dirty="0">
                  <a:latin typeface="Muli Regular"/>
                </a:rPr>
                <a:t>Rooms</a:t>
              </a:r>
            </a:p>
          </p:txBody>
        </p:sp>
      </p:grpSp>
      <p:pic>
        <p:nvPicPr>
          <p:cNvPr id="44" name="Picture 43">
            <a:extLst>
              <a:ext uri="{FF2B5EF4-FFF2-40B4-BE49-F238E27FC236}">
                <a16:creationId xmlns:a16="http://schemas.microsoft.com/office/drawing/2014/main" id="{0FC8816D-587B-3142-8E0C-B906B6A9714F}"/>
              </a:ext>
            </a:extLst>
          </p:cNvPr>
          <p:cNvPicPr>
            <a:picLocks noChangeAspect="1"/>
          </p:cNvPicPr>
          <p:nvPr/>
        </p:nvPicPr>
        <p:blipFill rotWithShape="1">
          <a:blip r:embed="rId5">
            <a:extLst>
              <a:ext uri="{28A0092B-C50C-407E-A947-70E740481C1C}">
                <a14:useLocalDpi xmlns:a14="http://schemas.microsoft.com/office/drawing/2010/main" val="0"/>
              </a:ext>
            </a:extLst>
          </a:blip>
          <a:srcRect l="15972" t="7500" r="15972" b="11413"/>
          <a:stretch/>
        </p:blipFill>
        <p:spPr>
          <a:xfrm>
            <a:off x="8799990" y="1026219"/>
            <a:ext cx="8137454" cy="8079681"/>
          </a:xfrm>
          <a:prstGeom prst="rect">
            <a:avLst/>
          </a:prstGeom>
        </p:spPr>
      </p:pic>
      <p:grpSp>
        <p:nvGrpSpPr>
          <p:cNvPr id="33" name="Group 33"/>
          <p:cNvGrpSpPr/>
          <p:nvPr/>
        </p:nvGrpSpPr>
        <p:grpSpPr>
          <a:xfrm rot="-10800000">
            <a:off x="15977980" y="8385585"/>
            <a:ext cx="720315" cy="720315"/>
            <a:chOff x="0" y="0"/>
            <a:chExt cx="960421" cy="960421"/>
          </a:xfrm>
        </p:grpSpPr>
        <p:pic>
          <p:nvPicPr>
            <p:cNvPr id="34" name="Picture 34"/>
            <p:cNvPicPr>
              <a:picLocks noChangeAspect="1"/>
            </p:cNvPicPr>
            <p:nvPr/>
          </p:nvPicPr>
          <p:blipFill>
            <a:blip r:embed="rId4"/>
            <a:srcRect/>
            <a:stretch>
              <a:fillRect/>
            </a:stretch>
          </p:blipFill>
          <p:spPr>
            <a:xfrm rot="-10800000">
              <a:off x="0" y="0"/>
              <a:ext cx="960421" cy="960421"/>
            </a:xfrm>
            <a:prstGeom prst="rect">
              <a:avLst/>
            </a:prstGeom>
          </p:spPr>
        </p:pic>
        <p:pic>
          <p:nvPicPr>
            <p:cNvPr id="35" name="Picture 35"/>
            <p:cNvPicPr>
              <a:picLocks noChangeAspect="1"/>
            </p:cNvPicPr>
            <p:nvPr/>
          </p:nvPicPr>
          <p:blipFill>
            <a:blip r:embed="rId6"/>
            <a:srcRect/>
            <a:stretch>
              <a:fillRect/>
            </a:stretch>
          </p:blipFill>
          <p:spPr>
            <a:xfrm>
              <a:off x="234750" y="234750"/>
              <a:ext cx="490920" cy="49092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952</Words>
  <Application>Microsoft Macintosh PowerPoint</Application>
  <PresentationFormat>Custom</PresentationFormat>
  <Paragraphs>143</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Space Mono</vt:lpstr>
      <vt:lpstr>Inknut Antiqua Medium</vt:lpstr>
      <vt:lpstr>Muli Bold</vt:lpstr>
      <vt:lpstr>Inknut Antiqua Medium Bold</vt:lpstr>
      <vt:lpstr>Calibri</vt:lpstr>
      <vt:lpstr>Muli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Major World Cities Guide</dc:title>
  <cp:lastModifiedBy>Caiti Caiti</cp:lastModifiedBy>
  <cp:revision>20</cp:revision>
  <dcterms:created xsi:type="dcterms:W3CDTF">2006-08-16T00:00:00Z</dcterms:created>
  <dcterms:modified xsi:type="dcterms:W3CDTF">2020-07-01T02:03:15Z</dcterms:modified>
  <dc:identifier>DAEAmsPg4Ys</dc:identifier>
</cp:coreProperties>
</file>